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03_7E366160.xml" ContentType="application/vnd.ms-powerpoint.comments+xml"/>
  <Override PartName="/ppt/notesSlides/notesSlide5.xml" ContentType="application/vnd.openxmlformats-officedocument.presentationml.notesSlide+xml"/>
  <Override PartName="/ppt/comments/modernComment_104_FFE70D00.xml" ContentType="application/vnd.ms-powerpoint.comments+xml"/>
  <Override PartName="/ppt/comments/modernComment_102_6DD5978F.xml" ContentType="application/vnd.ms-powerpoint.comments+xml"/>
  <Override PartName="/ppt/comments/modernComment_109_8DBB0C8D.xml" ContentType="application/vnd.ms-powerpoint.comments+xml"/>
  <Override PartName="/ppt/comments/modernComment_10D_51836495.xml" ContentType="application/vnd.ms-powerpoint.comments+xml"/>
  <Override PartName="/ppt/comments/modernComment_10E_71333FB3.xml" ContentType="application/vnd.ms-powerpoint.comments+xml"/>
  <Override PartName="/ppt/comments/modernComment_111_69E13CBA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4" r:id="rId3"/>
    <p:sldId id="275" r:id="rId4"/>
    <p:sldId id="266" r:id="rId5"/>
    <p:sldId id="261" r:id="rId6"/>
    <p:sldId id="262" r:id="rId7"/>
    <p:sldId id="263" r:id="rId8"/>
    <p:sldId id="264" r:id="rId9"/>
    <p:sldId id="267" r:id="rId10"/>
    <p:sldId id="259" r:id="rId11"/>
    <p:sldId id="260" r:id="rId12"/>
    <p:sldId id="268" r:id="rId13"/>
    <p:sldId id="257" r:id="rId14"/>
    <p:sldId id="258" r:id="rId15"/>
    <p:sldId id="265" r:id="rId16"/>
    <p:sldId id="269" r:id="rId17"/>
    <p:sldId id="271" r:id="rId18"/>
    <p:sldId id="270" r:id="rId19"/>
    <p:sldId id="273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C4850E2-83E5-C0DE-D2EA-44A5E9090311}" name="Jory Griffith" initials="JG" userId="S::jory.griffith@mail.mcgill.ca::0162d119-2913-43db-bb21-3566038e20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6060"/>
    <a:srgbClr val="575757"/>
    <a:srgbClr val="208EC0"/>
    <a:srgbClr val="298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5"/>
    <p:restoredTop sz="94632"/>
  </p:normalViewPr>
  <p:slideViewPr>
    <p:cSldViewPr snapToGrid="0">
      <p:cViewPr varScale="1">
        <p:scale>
          <a:sx n="106" d="100"/>
          <a:sy n="106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8/10/relationships/authors" Target="authors.xml"/></Relationships>
</file>

<file path=ppt/comments/modernComment_102_6DD5978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B6723C-DE25-B949-897F-705F5B659815}" authorId="{8C4850E2-83E5-C0DE-D2EA-44A5E9090311}" created="2023-10-26T16:12:44.74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842714511" sldId="258"/>
      <ac:picMk id="4" creationId="{5F7FB592-2F6C-9200-5444-0D41C98668A8}"/>
    </ac:deMkLst>
    <p188:txBody>
      <a:bodyPr/>
      <a:lstStyle/>
      <a:p>
        <a:r>
          <a:rPr lang="en-US"/>
          <a:t>The colors are backwards here (the top points should be black and the bottom blue)</a:t>
        </a:r>
      </a:p>
    </p188:txBody>
  </p188:cm>
</p188:cmLst>
</file>

<file path=ppt/comments/modernComment_103_7E36616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EFCE6B7-289A-9C49-BD29-3178686D208D}" authorId="{8C4850E2-83E5-C0DE-D2EA-44A5E9090311}" created="2023-10-26T14:18:58.101">
    <pc:sldMkLst xmlns:pc="http://schemas.microsoft.com/office/powerpoint/2013/main/command">
      <pc:docMk/>
      <pc:sldMk cId="2117493088" sldId="259"/>
    </pc:sldMkLst>
    <p188:txBody>
      <a:bodyPr/>
      <a:lstStyle/>
      <a:p>
        <a:r>
          <a:rPr lang="en-US"/>
          <a:t>Change the legend boxes to look better (why are they lines through grey)</a:t>
        </a:r>
      </a:p>
    </p188:txBody>
  </p188:cm>
</p188:cmLst>
</file>

<file path=ppt/comments/modernComment_104_FFE70D0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FCF5BE8-4D1E-1D44-AD33-A3842C61506B}" authorId="{8C4850E2-83E5-C0DE-D2EA-44A5E9090311}" created="2023-10-26T15:59:45.873">
    <pc:sldMkLst xmlns:pc="http://schemas.microsoft.com/office/powerpoint/2013/main/command">
      <pc:docMk/>
      <pc:sldMk cId="4293332224" sldId="260"/>
    </pc:sldMkLst>
    <p188:txBody>
      <a:bodyPr/>
      <a:lstStyle/>
      <a:p>
        <a:r>
          <a:rPr lang="en-US"/>
          <a:t>In this one the natural gradient is a bit less steep and there is not a significant difference between the slopes of the gradient in the natural and suburban (although there still almost is because it was significant in 88.5% of the 1000 iterated models</a:t>
        </a:r>
      </a:p>
    </p188:txBody>
  </p188:cm>
  <p188:cm id="{B7E8E421-A212-374B-94EF-2FC2281940D3}" authorId="{8C4850E2-83E5-C0DE-D2EA-44A5E9090311}" created="2023-10-27T14:24:38.206">
    <pc:sldMkLst xmlns:pc="http://schemas.microsoft.com/office/powerpoint/2013/main/command">
      <pc:docMk/>
      <pc:sldMk cId="4293332224" sldId="260"/>
    </pc:sldMkLst>
    <p188:txBody>
      <a:bodyPr/>
      <a:lstStyle/>
      <a:p>
        <a:r>
          <a:rPr lang="en-US"/>
          <a:t>Change the axis so that it stops at 70 degrees because there are no points past that</a:t>
        </a:r>
      </a:p>
    </p188:txBody>
  </p188:cm>
</p188:cmLst>
</file>

<file path=ppt/comments/modernComment_109_8DBB0C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8300B8-41A2-0F4A-828D-DC189DFD370C}" authorId="{8C4850E2-83E5-C0DE-D2EA-44A5E9090311}" created="2023-10-27T14:26:06.517">
    <pc:sldMkLst xmlns:pc="http://schemas.microsoft.com/office/powerpoint/2013/main/command">
      <pc:docMk/>
      <pc:sldMk cId="2377845901" sldId="265"/>
    </pc:sldMkLst>
    <p188:txBody>
      <a:bodyPr/>
      <a:lstStyle/>
      <a:p>
        <a:r>
          <a:rPr lang="en-US"/>
          <a:t>In these plots the number at the top bar plot is the number that was included in that analysis, so the number of taxonomic matches (those were a bit different between habitat breadth and diet so I have to show them separately)</a:t>
        </a:r>
      </a:p>
    </p188:txBody>
  </p188:cm>
</p188:cmLst>
</file>

<file path=ppt/comments/modernComment_10D_5183649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5107E2C-7032-A746-804C-4382630C8CDA}" authorId="{8C4850E2-83E5-C0DE-D2EA-44A5E9090311}" created="2023-10-27T14:45:02.164">
    <pc:sldMkLst xmlns:pc="http://schemas.microsoft.com/office/powerpoint/2013/main/command">
      <pc:docMk/>
      <pc:sldMk cId="1367565461" sldId="269"/>
    </pc:sldMkLst>
    <p188:txBody>
      <a:bodyPr/>
      <a:lstStyle/>
      <a:p>
        <a:r>
          <a:rPr lang="en-US"/>
          <a:t>For this one, the top bars are the total number of species that are in each latitude band (not just the ones that matched up with the specialization data)</a:t>
        </a:r>
      </a:p>
    </p188:txBody>
  </p188:cm>
</p188:cmLst>
</file>

<file path=ppt/comments/modernComment_10E_71333FB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AEEE01-782C-1B48-8588-31B781045B38}" authorId="{8C4850E2-83E5-C0DE-D2EA-44A5E9090311}" created="2023-10-27T14:50:56.520">
    <pc:sldMkLst xmlns:pc="http://schemas.microsoft.com/office/powerpoint/2013/main/command">
      <pc:docMk/>
      <pc:sldMk cId="1899184051" sldId="270"/>
    </pc:sldMkLst>
    <p188:txBody>
      <a:bodyPr/>
      <a:lstStyle/>
      <a:p>
        <a:r>
          <a:rPr lang="en-US"/>
          <a:t>This one is the same as the previous with the axis flipped, it is more spatially efficient but maybe is confusing with the flipped axes</a:t>
        </a:r>
      </a:p>
    </p188:txBody>
  </p188:cm>
  <p188:cm id="{54EE0C2E-90CF-D548-9B56-9D85485B553F}" authorId="{8C4850E2-83E5-C0DE-D2EA-44A5E9090311}" created="2023-10-27T15:19:17.802">
    <pc:sldMkLst xmlns:pc="http://schemas.microsoft.com/office/powerpoint/2013/main/command">
      <pc:docMk/>
      <pc:sldMk cId="1899184051" sldId="270"/>
    </pc:sldMkLst>
    <p188:txBody>
      <a:bodyPr/>
      <a:lstStyle/>
      <a:p>
        <a:r>
          <a:rPr lang="en-US"/>
          <a:t>Bottom diet specialization points should be grey, not black</a:t>
        </a:r>
      </a:p>
    </p188:txBody>
  </p188:cm>
</p188:cmLst>
</file>

<file path=ppt/comments/modernComment_111_69E13C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C64CE17-8C48-3E4A-9AAB-B8F921BE3D59}" authorId="{8C4850E2-83E5-C0DE-D2EA-44A5E9090311}" created="2023-10-30T22:07:29.353">
    <pc:sldMkLst xmlns:pc="http://schemas.microsoft.com/office/powerpoint/2013/main/command">
      <pc:docMk/>
      <pc:sldMk cId="1776368826" sldId="273"/>
    </pc:sldMkLst>
    <p188:txBody>
      <a:bodyPr/>
      <a:lstStyle/>
      <a:p>
        <a:r>
          <a:rPr lang="en-US"/>
          <a:t>This is the plot with the actual euler plot, the top bar is the full data not just the data that lined up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FF1AA-BC99-DD47-967A-35862AF50CB5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524D9-E1B1-4940-8D59-C7BB9E51E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30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Idea: Main LDG figure on the left and specialization figure on the right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524D9-E1B1-4940-8D59-C7BB9E51E2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68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Idea: main seasonal figure and insets with the summer pattern in northern and southern hemisphere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524D9-E1B1-4940-8D59-C7BB9E51E2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292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with every point laid on top of one another.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524D9-E1B1-4940-8D59-C7BB9E51E2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85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524D9-E1B1-4940-8D59-C7BB9E51E2D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71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together the main latitudinal gradient plot with the map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4524D9-E1B1-4940-8D59-C7BB9E51E2D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40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11E8E-CF6C-3C48-7E57-A0622E116F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BD097-7311-84B4-74EE-7AB149324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DF34D-1F70-A5B8-C6D2-D4905433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C16E3-6EB1-160C-491C-66ECF278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6E05B-E4A7-9EF5-EE0B-7073BA49A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0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92654-3814-1EC2-3728-4A9BEC94B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88000-1ABE-D7FF-FA0D-D9FD0CF11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EE8B9-D3E3-9716-0E6F-52F0BE2F6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92716-0138-86AD-61BF-3D4DC2846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30005-7ADA-A2CB-E795-C725C3D74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41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9CEFFE-F5C3-6597-69CB-D9F8D83E8B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0031F-6092-FDDC-5C4B-8F7F9CC13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12587-98E3-F43F-43E4-5BE45A59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F1DA-A871-A42F-B5FF-5F99325CE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4CE64-1C4C-C01F-7728-22EBEC35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38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8A977-8010-F55F-F73F-3BCBAC1F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466F0-F771-802E-406E-EA2301859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A8E2E-0403-394E-A0A0-6A54B91F9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9EBF4-EAC6-8EFF-D01B-C9B1F4FF2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8CA6D-56E4-6AEF-12AF-23FD66AE0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7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8A2C-219F-D8C0-4B78-4768D3E24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A1140-53AD-1055-3D8A-C70391548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CE33F-A1B2-53C5-9879-E77BAF95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8142C-429D-C8F4-2B70-0F9F24017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BC49D-8E12-14E3-8E02-5824F96BF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0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A236-227A-D6C1-8C11-FC4128B8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BDE2F-1F44-DF3C-F3C0-5E31EF525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98126-D7BC-839A-0731-720252FD20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F5891-3120-6421-94F2-F75B1FB40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0EE5E-E992-3A6D-8C04-773DB6449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7AE0A6-868D-4EC9-BDAD-4B5C0B7C6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9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8D3C-0061-0736-71B4-91EF7A5D1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A9C05-9734-2687-6B58-503291612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6221F-AA56-31C0-662C-F5E5A7D67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0ADD7-7589-3702-D5A3-652F031A00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0344B2-BC38-5E32-2B0E-A8A61723B4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3A114A-95B9-1D76-761C-DE8F30E28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78DAD2-841B-E224-82E9-789A9AF7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BB62B4-DFEF-15C7-258B-AB71B8E2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71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629A1-9A6C-8368-87A4-593E968E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F63640-81B7-C167-40A9-E10099FE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44F3F-0CB4-D372-698C-299AF674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EF3C-A6C8-9829-84AF-F73943850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25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353F4C-022A-E888-F340-83BD9CE0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3CA016-596B-445F-D36D-635769D08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C926C-5D2B-E1FC-883A-7B7998590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18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7FFA7-AAA4-3B5D-1ABB-2F4436D7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644D7-B38C-5372-1A80-F9B74061F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87D4A-5D66-A793-4897-BECF14CF7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418A9-BA95-6D4D-E6BB-547FCC8DF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C4F39-8B67-3760-347D-3B32FE14D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41180-74EA-938A-36AA-66E2C653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4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6AA67-C008-8A10-4DF9-E2702282C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81369C-1A76-C2A4-6704-EE5E7C1C7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67AEA-B900-161C-C393-B8DAD1E63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B399A-68CE-4F36-C1BD-A8E5B5FA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08618-6E54-8326-4DA5-0BABA8CE7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DC442-DDDB-9D18-0659-65C7A5ED7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29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257D23-706F-73FC-3068-0EB4B6C81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FC626-FCC0-9C79-55BB-95CBEEDC1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F5A76-F598-6467-C5A1-A156D0587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0B28D-3A46-ED41-AAC5-2F5596CBE286}" type="datetimeFigureOut">
              <a:rPr lang="en-US" smtClean="0"/>
              <a:t>11/22/23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5CBD9-2D9F-06AA-56EC-20499AF0B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6F440-04F8-C44D-A1A6-9E621F18D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13541-2AB3-984F-9704-D50CD65F8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10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3_7E36616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FFE70D0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8/10/relationships/comments" Target="../comments/modernComment_102_6DD5978F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9_8DBB0C8D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D_5183649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8/10/relationships/comments" Target="../comments/modernComment_10E_71333FB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8/10/relationships/comments" Target="../comments/modernComment_111_69E13CBA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5DD3B-5927-6FDE-B3A1-5D12103A36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Plot prototypes</a:t>
            </a:r>
          </a:p>
        </p:txBody>
      </p:sp>
    </p:spTree>
    <p:extLst>
      <p:ext uri="{BB962C8B-B14F-4D97-AF65-F5344CB8AC3E}">
        <p14:creationId xmlns:p14="http://schemas.microsoft.com/office/powerpoint/2010/main" val="1124964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DAF83BF-664B-A61A-5B84-09A483DF3725}"/>
              </a:ext>
            </a:extLst>
          </p:cNvPr>
          <p:cNvSpPr txBox="1"/>
          <p:nvPr/>
        </p:nvSpPr>
        <p:spPr>
          <a:xfrm>
            <a:off x="-1747543" y="1927066"/>
            <a:ext cx="64803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Full model </a:t>
            </a:r>
          </a:p>
          <a:p>
            <a:pPr algn="ctr"/>
            <a:r>
              <a:rPr lang="en-US" sz="2400" dirty="0"/>
              <a:t>(no thinning)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74F8BF-53E8-C188-BFB9-35BC02D3504E}"/>
              </a:ext>
            </a:extLst>
          </p:cNvPr>
          <p:cNvSpPr/>
          <p:nvPr/>
        </p:nvSpPr>
        <p:spPr>
          <a:xfrm>
            <a:off x="6993467" y="3183467"/>
            <a:ext cx="1408315" cy="1075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graph of different species of plants&#10;&#10;Description automatically generated with medium confidence">
            <a:extLst>
              <a:ext uri="{FF2B5EF4-FFF2-40B4-BE49-F238E27FC236}">
                <a16:creationId xmlns:a16="http://schemas.microsoft.com/office/drawing/2014/main" id="{2324B97D-5FA5-12A2-4136-A2D138987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5382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930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B93274-7EE6-4C03-FF37-01840934A7CF}"/>
              </a:ext>
            </a:extLst>
          </p:cNvPr>
          <p:cNvSpPr txBox="1"/>
          <p:nvPr/>
        </p:nvSpPr>
        <p:spPr>
          <a:xfrm>
            <a:off x="-2397217" y="1580683"/>
            <a:ext cx="7620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Thinned models</a:t>
            </a:r>
          </a:p>
        </p:txBody>
      </p:sp>
      <p:pic>
        <p:nvPicPr>
          <p:cNvPr id="9" name="Picture 8" descr="A graph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065D2C09-4E28-C9FB-316F-537769BF1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1979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3322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DB23A-65DF-F339-0ED6-0ABF17C34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645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FIGURE 3: Specialization plot</a:t>
            </a:r>
          </a:p>
        </p:txBody>
      </p:sp>
    </p:spTree>
    <p:extLst>
      <p:ext uri="{BB962C8B-B14F-4D97-AF65-F5344CB8AC3E}">
        <p14:creationId xmlns:p14="http://schemas.microsoft.com/office/powerpoint/2010/main" val="4023248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and chart of different types of species&#10;&#10;Description automatically generated with medium confidence">
            <a:extLst>
              <a:ext uri="{FF2B5EF4-FFF2-40B4-BE49-F238E27FC236}">
                <a16:creationId xmlns:a16="http://schemas.microsoft.com/office/drawing/2014/main" id="{5961E58E-4397-0D87-B895-21F13DEFF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705" y="643467"/>
            <a:ext cx="4777190" cy="5571066"/>
          </a:xfrm>
          <a:prstGeom prst="rect">
            <a:avLst/>
          </a:prstGeom>
        </p:spPr>
      </p:pic>
      <p:pic>
        <p:nvPicPr>
          <p:cNvPr id="6" name="Picture 5" descr="A graph and chart of different types of species&#10;&#10;Description automatically generated with medium confidence">
            <a:extLst>
              <a:ext uri="{FF2B5EF4-FFF2-40B4-BE49-F238E27FC236}">
                <a16:creationId xmlns:a16="http://schemas.microsoft.com/office/drawing/2014/main" id="{B0D50821-834E-73D9-059A-65E0FDBAAB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793"/>
          <a:stretch/>
        </p:blipFill>
        <p:spPr>
          <a:xfrm>
            <a:off x="6514103" y="3361765"/>
            <a:ext cx="4777190" cy="28527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762B1D2-0660-B920-06C8-574437D54549}"/>
              </a:ext>
            </a:extLst>
          </p:cNvPr>
          <p:cNvSpPr txBox="1"/>
          <p:nvPr/>
        </p:nvSpPr>
        <p:spPr>
          <a:xfrm>
            <a:off x="1703294" y="1138519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2934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9FCD16-477F-8268-A76C-47C3D03ED108}"/>
              </a:ext>
            </a:extLst>
          </p:cNvPr>
          <p:cNvSpPr txBox="1"/>
          <p:nvPr/>
        </p:nvSpPr>
        <p:spPr>
          <a:xfrm>
            <a:off x="1703293" y="2294966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4251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C52FCE-992B-5328-8C47-00705097E92A}"/>
              </a:ext>
            </a:extLst>
          </p:cNvPr>
          <p:cNvSpPr txBox="1"/>
          <p:nvPr/>
        </p:nvSpPr>
        <p:spPr>
          <a:xfrm>
            <a:off x="2725271" y="1891555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939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8E8464-74B5-E192-2163-3C656D477920}"/>
              </a:ext>
            </a:extLst>
          </p:cNvPr>
          <p:cNvSpPr txBox="1"/>
          <p:nvPr/>
        </p:nvSpPr>
        <p:spPr>
          <a:xfrm>
            <a:off x="2725271" y="2499051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2918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FEF4F3-A78E-6BB0-1703-6755DC2280D3}"/>
              </a:ext>
            </a:extLst>
          </p:cNvPr>
          <p:cNvSpPr txBox="1"/>
          <p:nvPr/>
        </p:nvSpPr>
        <p:spPr>
          <a:xfrm>
            <a:off x="3747249" y="2732134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1537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98BFD2-2BDB-E6DC-EAD7-E92D83CD3E36}"/>
              </a:ext>
            </a:extLst>
          </p:cNvPr>
          <p:cNvSpPr txBox="1"/>
          <p:nvPr/>
        </p:nvSpPr>
        <p:spPr>
          <a:xfrm>
            <a:off x="4712572" y="2925151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690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30BFA2-9644-052E-168D-7DDFC8ACB60C}"/>
              </a:ext>
            </a:extLst>
          </p:cNvPr>
          <p:cNvSpPr txBox="1"/>
          <p:nvPr/>
        </p:nvSpPr>
        <p:spPr>
          <a:xfrm>
            <a:off x="3792074" y="2246988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383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D16EFB-F092-F741-58C4-48D1EFBEB2EC}"/>
              </a:ext>
            </a:extLst>
          </p:cNvPr>
          <p:cNvSpPr txBox="1"/>
          <p:nvPr/>
        </p:nvSpPr>
        <p:spPr>
          <a:xfrm>
            <a:off x="4810814" y="2585542"/>
            <a:ext cx="66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217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5E64502-80C0-D2C9-4E6C-E43BAAB8FCA5}"/>
              </a:ext>
            </a:extLst>
          </p:cNvPr>
          <p:cNvGrpSpPr/>
          <p:nvPr/>
        </p:nvGrpSpPr>
        <p:grpSpPr>
          <a:xfrm>
            <a:off x="6819785" y="1362636"/>
            <a:ext cx="4471508" cy="1561461"/>
            <a:chOff x="6819785" y="1358680"/>
            <a:chExt cx="4471508" cy="156146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914F391-DA52-E704-121B-28C6AF7B4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3806" r="48295" b="18388"/>
            <a:stretch/>
          </p:blipFill>
          <p:spPr>
            <a:xfrm>
              <a:off x="6819785" y="1358680"/>
              <a:ext cx="1447545" cy="156146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2535E0E-93BE-BBBE-FD27-5BB0625758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8294" t="21431" r="18504" b="53867"/>
            <a:stretch/>
          </p:blipFill>
          <p:spPr>
            <a:xfrm>
              <a:off x="9651281" y="1861504"/>
              <a:ext cx="929520" cy="806824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8A91E27-E77A-A5A9-10B3-52A8E26FB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585" t="44785" r="5729" b="17321"/>
            <a:stretch/>
          </p:blipFill>
          <p:spPr>
            <a:xfrm>
              <a:off x="8428245" y="1663729"/>
              <a:ext cx="1223036" cy="123768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8EEEE10-9922-D488-2AB9-5353251B93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9978" t="27996" b="51209"/>
            <a:stretch/>
          </p:blipFill>
          <p:spPr>
            <a:xfrm>
              <a:off x="10730753" y="1959839"/>
              <a:ext cx="560540" cy="6792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4372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and chart of different types of species&#10;&#10;Description automatically generated with medium confidence">
            <a:extLst>
              <a:ext uri="{FF2B5EF4-FFF2-40B4-BE49-F238E27FC236}">
                <a16:creationId xmlns:a16="http://schemas.microsoft.com/office/drawing/2014/main" id="{5F7FB592-2F6C-9200-5444-0D41C9866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71" y="1317826"/>
            <a:ext cx="4693539" cy="54735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B51F87-D156-6F5E-A000-359B5036AE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806" r="48295" b="18388"/>
          <a:stretch/>
        </p:blipFill>
        <p:spPr>
          <a:xfrm>
            <a:off x="1246093" y="98612"/>
            <a:ext cx="1272655" cy="13014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92A4C6-73A8-69FA-0C9D-4FF866E953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294" t="21431" r="18504" b="53867"/>
          <a:stretch/>
        </p:blipFill>
        <p:spPr>
          <a:xfrm>
            <a:off x="3380449" y="2211797"/>
            <a:ext cx="817217" cy="6724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CE4459-8DB6-D125-B125-03C95B4EF9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585" t="44785" r="5729" b="17321"/>
          <a:stretch/>
        </p:blipFill>
        <p:spPr>
          <a:xfrm>
            <a:off x="2374231" y="1317826"/>
            <a:ext cx="1075271" cy="10316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D7120A-7C30-795D-9E8B-B838B0E462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978" t="27996" b="51209"/>
          <a:stretch/>
        </p:blipFill>
        <p:spPr>
          <a:xfrm>
            <a:off x="4568729" y="2781567"/>
            <a:ext cx="492817" cy="5661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F88F386-2446-F58C-BB85-7E77558691A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58753" y="1333667"/>
            <a:ext cx="4621304" cy="539152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52BF1-A38E-1B89-FFB8-AF3ADC743B67}"/>
              </a:ext>
            </a:extLst>
          </p:cNvPr>
          <p:cNvGrpSpPr/>
          <p:nvPr/>
        </p:nvGrpSpPr>
        <p:grpSpPr>
          <a:xfrm>
            <a:off x="6490446" y="132811"/>
            <a:ext cx="3855899" cy="3193964"/>
            <a:chOff x="6490446" y="132811"/>
            <a:chExt cx="3855899" cy="319396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72CA24-BA2A-E83D-5807-49A5D75217AC}"/>
                </a:ext>
              </a:extLst>
            </p:cNvPr>
            <p:cNvSpPr/>
            <p:nvPr/>
          </p:nvSpPr>
          <p:spPr>
            <a:xfrm>
              <a:off x="6490446" y="132811"/>
              <a:ext cx="1201272" cy="1061515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8A68D6F-AE66-EED0-007D-43A34C21AA81}"/>
                </a:ext>
              </a:extLst>
            </p:cNvPr>
            <p:cNvSpPr/>
            <p:nvPr/>
          </p:nvSpPr>
          <p:spPr>
            <a:xfrm>
              <a:off x="7761526" y="1383166"/>
              <a:ext cx="871485" cy="828631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5612586-4B8E-AC2B-D338-ED2D0EA6F2C7}"/>
                </a:ext>
              </a:extLst>
            </p:cNvPr>
            <p:cNvSpPr/>
            <p:nvPr/>
          </p:nvSpPr>
          <p:spPr>
            <a:xfrm>
              <a:off x="8785412" y="2349440"/>
              <a:ext cx="672353" cy="632814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BB973CE-1E58-EECC-DC5B-B32F67DD7E03}"/>
                </a:ext>
              </a:extLst>
            </p:cNvPr>
            <p:cNvSpPr/>
            <p:nvPr/>
          </p:nvSpPr>
          <p:spPr>
            <a:xfrm>
              <a:off x="9845383" y="2890012"/>
              <a:ext cx="474767" cy="436763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DBDF227-571F-639B-F2D9-E14309B2EA2C}"/>
                </a:ext>
              </a:extLst>
            </p:cNvPr>
            <p:cNvSpPr/>
            <p:nvPr/>
          </p:nvSpPr>
          <p:spPr>
            <a:xfrm>
              <a:off x="6766444" y="217065"/>
              <a:ext cx="995082" cy="893006"/>
            </a:xfrm>
            <a:prstGeom prst="ellipse">
              <a:avLst/>
            </a:prstGeom>
            <a:solidFill>
              <a:schemeClr val="accent3">
                <a:lumMod val="75000"/>
                <a:alpha val="6903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04FFD40-6F36-C874-4AD9-5BEDE9C2DBF5}"/>
                </a:ext>
              </a:extLst>
            </p:cNvPr>
            <p:cNvSpPr/>
            <p:nvPr/>
          </p:nvSpPr>
          <p:spPr>
            <a:xfrm>
              <a:off x="7878324" y="1422872"/>
              <a:ext cx="826406" cy="749218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B50946A-EC1A-4BB1-2E2B-577ED0B47B9C}"/>
                </a:ext>
              </a:extLst>
            </p:cNvPr>
            <p:cNvSpPr/>
            <p:nvPr/>
          </p:nvSpPr>
          <p:spPr>
            <a:xfrm>
              <a:off x="8910735" y="2382781"/>
              <a:ext cx="591280" cy="566131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C4DCE77-C4C4-331B-C17E-67647DFA069E}"/>
                </a:ext>
              </a:extLst>
            </p:cNvPr>
            <p:cNvSpPr/>
            <p:nvPr/>
          </p:nvSpPr>
          <p:spPr>
            <a:xfrm>
              <a:off x="9935727" y="2884289"/>
              <a:ext cx="410618" cy="436763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7EE1D166-7E0C-1188-1146-BE8AED17F9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8456" b="28389"/>
          <a:stretch/>
        </p:blipFill>
        <p:spPr>
          <a:xfrm>
            <a:off x="8910735" y="60308"/>
            <a:ext cx="2752681" cy="13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1451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A03CD7-38DD-452C-C38A-391F01D01077}"/>
              </a:ext>
            </a:extLst>
          </p:cNvPr>
          <p:cNvSpPr txBox="1"/>
          <p:nvPr/>
        </p:nvSpPr>
        <p:spPr>
          <a:xfrm>
            <a:off x="381000" y="287867"/>
            <a:ext cx="1138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of specialization analyses for both diet and habitat, with bottom axes reversed.</a:t>
            </a:r>
          </a:p>
        </p:txBody>
      </p:sp>
      <p:pic>
        <p:nvPicPr>
          <p:cNvPr id="6" name="Picture 5" descr="A graph and chart of different types of objects&#10;&#10;Description automatically generated">
            <a:extLst>
              <a:ext uri="{FF2B5EF4-FFF2-40B4-BE49-F238E27FC236}">
                <a16:creationId xmlns:a16="http://schemas.microsoft.com/office/drawing/2014/main" id="{48A70266-CBA0-BF33-DCDF-732440C59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35" y="990600"/>
            <a:ext cx="4953000" cy="5778500"/>
          </a:xfrm>
          <a:prstGeom prst="rect">
            <a:avLst/>
          </a:prstGeom>
        </p:spPr>
      </p:pic>
      <p:pic>
        <p:nvPicPr>
          <p:cNvPr id="8" name="Picture 7" descr="A graph and chart of different sizes&#10;&#10;Description automatically generated with medium confidence">
            <a:extLst>
              <a:ext uri="{FF2B5EF4-FFF2-40B4-BE49-F238E27FC236}">
                <a16:creationId xmlns:a16="http://schemas.microsoft.com/office/drawing/2014/main" id="{1D268D03-B767-94F5-B5C2-8682606F9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58522"/>
            <a:ext cx="4809067" cy="561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4590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91D3EE43-C2D7-EB08-9065-57A7D4BDF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465" y="1223434"/>
            <a:ext cx="6561665" cy="3280833"/>
          </a:xfrm>
          <a:prstGeom prst="rect">
            <a:avLst/>
          </a:prstGeom>
        </p:spPr>
      </p:pic>
      <p:pic>
        <p:nvPicPr>
          <p:cNvPr id="8" name="Picture 7" descr="A graph and chart of different types of objects&#10;&#10;Description automatically generated">
            <a:extLst>
              <a:ext uri="{FF2B5EF4-FFF2-40B4-BE49-F238E27FC236}">
                <a16:creationId xmlns:a16="http://schemas.microsoft.com/office/drawing/2014/main" id="{7154FF3F-24F9-25FB-5A09-680D527C72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231"/>
          <a:stretch/>
        </p:blipFill>
        <p:spPr>
          <a:xfrm>
            <a:off x="2057402" y="4572000"/>
            <a:ext cx="3695534" cy="2188893"/>
          </a:xfrm>
          <a:prstGeom prst="rect">
            <a:avLst/>
          </a:prstGeom>
        </p:spPr>
      </p:pic>
      <p:pic>
        <p:nvPicPr>
          <p:cNvPr id="9" name="Picture 8" descr="A graph and chart of different sizes&#10;&#10;Description automatically generated with medium confidence">
            <a:extLst>
              <a:ext uri="{FF2B5EF4-FFF2-40B4-BE49-F238E27FC236}">
                <a16:creationId xmlns:a16="http://schemas.microsoft.com/office/drawing/2014/main" id="{F663BA9C-8D21-853B-6652-0EB27C5D4C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221"/>
          <a:stretch/>
        </p:blipFill>
        <p:spPr>
          <a:xfrm>
            <a:off x="5732931" y="4504267"/>
            <a:ext cx="3809105" cy="2256626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4E00856-C304-6CB8-37E5-8205B773699F}"/>
              </a:ext>
            </a:extLst>
          </p:cNvPr>
          <p:cNvSpPr/>
          <p:nvPr/>
        </p:nvSpPr>
        <p:spPr>
          <a:xfrm>
            <a:off x="2230357" y="175907"/>
            <a:ext cx="1201272" cy="1061515"/>
          </a:xfrm>
          <a:prstGeom prst="ellipse">
            <a:avLst/>
          </a:prstGeom>
          <a:solidFill>
            <a:srgbClr val="208EC0"/>
          </a:solidFill>
          <a:ln>
            <a:noFill/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D0D4B2A-A52D-93EB-F1E7-866F6A4FE185}"/>
              </a:ext>
            </a:extLst>
          </p:cNvPr>
          <p:cNvSpPr/>
          <p:nvPr/>
        </p:nvSpPr>
        <p:spPr>
          <a:xfrm>
            <a:off x="4313280" y="296562"/>
            <a:ext cx="995082" cy="893006"/>
          </a:xfrm>
          <a:prstGeom prst="ellipse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F96D178-5DA5-0D71-FDDA-AFAF1B0D651E}"/>
              </a:ext>
            </a:extLst>
          </p:cNvPr>
          <p:cNvGrpSpPr/>
          <p:nvPr/>
        </p:nvGrpSpPr>
        <p:grpSpPr>
          <a:xfrm>
            <a:off x="4703328" y="1518634"/>
            <a:ext cx="943204" cy="828631"/>
            <a:chOff x="4569593" y="1052966"/>
            <a:chExt cx="943204" cy="82863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DD9E045-09B2-880C-F08F-FE6F209B84C9}"/>
                </a:ext>
              </a:extLst>
            </p:cNvPr>
            <p:cNvSpPr/>
            <p:nvPr/>
          </p:nvSpPr>
          <p:spPr>
            <a:xfrm>
              <a:off x="4569593" y="1052966"/>
              <a:ext cx="871485" cy="828631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FA447CC-5771-CB3E-2E48-D931D3F9E4EA}"/>
                </a:ext>
              </a:extLst>
            </p:cNvPr>
            <p:cNvSpPr/>
            <p:nvPr/>
          </p:nvSpPr>
          <p:spPr>
            <a:xfrm>
              <a:off x="4686391" y="1092672"/>
              <a:ext cx="826406" cy="749218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04B960-B64F-187B-A9DB-3F62A75EB9E6}"/>
              </a:ext>
            </a:extLst>
          </p:cNvPr>
          <p:cNvGrpSpPr/>
          <p:nvPr/>
        </p:nvGrpSpPr>
        <p:grpSpPr>
          <a:xfrm>
            <a:off x="6228479" y="2547444"/>
            <a:ext cx="716603" cy="632814"/>
            <a:chOff x="5593479" y="2019240"/>
            <a:chExt cx="716603" cy="6328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03452A1-281C-473C-A2A4-68B84AAB5AF3}"/>
                </a:ext>
              </a:extLst>
            </p:cNvPr>
            <p:cNvSpPr/>
            <p:nvPr/>
          </p:nvSpPr>
          <p:spPr>
            <a:xfrm>
              <a:off x="5593479" y="2019240"/>
              <a:ext cx="672353" cy="632814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7CBCA02-B09D-3843-4FF4-58B855CEF267}"/>
                </a:ext>
              </a:extLst>
            </p:cNvPr>
            <p:cNvSpPr/>
            <p:nvPr/>
          </p:nvSpPr>
          <p:spPr>
            <a:xfrm>
              <a:off x="5718802" y="2052581"/>
              <a:ext cx="591280" cy="566131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8C01A1A-E46E-42A4-809C-A1917B3C3537}"/>
              </a:ext>
            </a:extLst>
          </p:cNvPr>
          <p:cNvGrpSpPr/>
          <p:nvPr/>
        </p:nvGrpSpPr>
        <p:grpSpPr>
          <a:xfrm>
            <a:off x="7656561" y="3150886"/>
            <a:ext cx="500962" cy="442486"/>
            <a:chOff x="6653450" y="2554089"/>
            <a:chExt cx="500962" cy="44248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70E8439-6225-D44A-173F-71EDC035D7A2}"/>
                </a:ext>
              </a:extLst>
            </p:cNvPr>
            <p:cNvSpPr/>
            <p:nvPr/>
          </p:nvSpPr>
          <p:spPr>
            <a:xfrm>
              <a:off x="6653450" y="2559812"/>
              <a:ext cx="474767" cy="436763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431C6E6-1353-C78B-4A9A-1D81996EE00B}"/>
                </a:ext>
              </a:extLst>
            </p:cNvPr>
            <p:cNvSpPr/>
            <p:nvPr/>
          </p:nvSpPr>
          <p:spPr>
            <a:xfrm>
              <a:off x="6743794" y="2554089"/>
              <a:ext cx="410618" cy="436763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F2BF3F0-1E0C-826F-626A-9BD49293975B}"/>
              </a:ext>
            </a:extLst>
          </p:cNvPr>
          <p:cNvSpPr/>
          <p:nvPr/>
        </p:nvSpPr>
        <p:spPr>
          <a:xfrm>
            <a:off x="3036046" y="175907"/>
            <a:ext cx="1201272" cy="1061515"/>
          </a:xfrm>
          <a:prstGeom prst="ellipse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3B218F-B9D5-8578-81E0-A1596A12AE74}"/>
              </a:ext>
            </a:extLst>
          </p:cNvPr>
          <p:cNvSpPr txBox="1"/>
          <p:nvPr/>
        </p:nvSpPr>
        <p:spPr>
          <a:xfrm>
            <a:off x="4520725" y="418744"/>
            <a:ext cx="15752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Urban only</a:t>
            </a:r>
          </a:p>
        </p:txBody>
      </p:sp>
    </p:spTree>
    <p:extLst>
      <p:ext uri="{BB962C8B-B14F-4D97-AF65-F5344CB8AC3E}">
        <p14:creationId xmlns:p14="http://schemas.microsoft.com/office/powerpoint/2010/main" val="136756546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DC1C6FA-C6D8-D15D-BD97-525149D2EFA3}"/>
              </a:ext>
            </a:extLst>
          </p:cNvPr>
          <p:cNvGrpSpPr/>
          <p:nvPr/>
        </p:nvGrpSpPr>
        <p:grpSpPr>
          <a:xfrm>
            <a:off x="3047998" y="174142"/>
            <a:ext cx="5731935" cy="3524572"/>
            <a:chOff x="2294465" y="166895"/>
            <a:chExt cx="6561665" cy="4210372"/>
          </a:xfrm>
        </p:grpSpPr>
        <p:pic>
          <p:nvPicPr>
            <p:cNvPr id="7" name="Picture 6" descr="A graph of a bar graph&#10;&#10;Description automatically generated with medium confidence">
              <a:extLst>
                <a:ext uri="{FF2B5EF4-FFF2-40B4-BE49-F238E27FC236}">
                  <a16:creationId xmlns:a16="http://schemas.microsoft.com/office/drawing/2014/main" id="{91D3EE43-C2D7-EB08-9065-57A7D4BDF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4465" y="1223434"/>
              <a:ext cx="6561665" cy="3153833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50EFEEC-021E-7E08-A560-B38F8D9069FD}"/>
                </a:ext>
              </a:extLst>
            </p:cNvPr>
            <p:cNvGrpSpPr/>
            <p:nvPr/>
          </p:nvGrpSpPr>
          <p:grpSpPr>
            <a:xfrm>
              <a:off x="3036046" y="166895"/>
              <a:ext cx="1271080" cy="1061515"/>
              <a:chOff x="3298513" y="-197389"/>
              <a:chExt cx="1271080" cy="1061515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4E00856-C304-6CB8-37E5-8205B773699F}"/>
                  </a:ext>
                </a:extLst>
              </p:cNvPr>
              <p:cNvSpPr/>
              <p:nvPr/>
            </p:nvSpPr>
            <p:spPr>
              <a:xfrm>
                <a:off x="3298513" y="-197389"/>
                <a:ext cx="1201272" cy="1061515"/>
              </a:xfrm>
              <a:prstGeom prst="ellipse">
                <a:avLst/>
              </a:prstGeom>
              <a:solidFill>
                <a:srgbClr val="208EC0">
                  <a:alpha val="57207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8D0D4B2A-A52D-93EB-F1E7-866F6A4FE185}"/>
                  </a:ext>
                </a:extLst>
              </p:cNvPr>
              <p:cNvSpPr/>
              <p:nvPr/>
            </p:nvSpPr>
            <p:spPr>
              <a:xfrm>
                <a:off x="3574511" y="-113135"/>
                <a:ext cx="995082" cy="893006"/>
              </a:xfrm>
              <a:prstGeom prst="ellipse">
                <a:avLst/>
              </a:prstGeom>
              <a:solidFill>
                <a:schemeClr val="accent3">
                  <a:lumMod val="75000"/>
                  <a:alpha val="69038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F96D178-5DA5-0D71-FDDA-AFAF1B0D651E}"/>
                </a:ext>
              </a:extLst>
            </p:cNvPr>
            <p:cNvGrpSpPr/>
            <p:nvPr/>
          </p:nvGrpSpPr>
          <p:grpSpPr>
            <a:xfrm>
              <a:off x="4703328" y="1518634"/>
              <a:ext cx="943204" cy="828631"/>
              <a:chOff x="4569593" y="1052966"/>
              <a:chExt cx="943204" cy="828631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EDD9E045-09B2-880C-F08F-FE6F209B84C9}"/>
                  </a:ext>
                </a:extLst>
              </p:cNvPr>
              <p:cNvSpPr/>
              <p:nvPr/>
            </p:nvSpPr>
            <p:spPr>
              <a:xfrm>
                <a:off x="4569593" y="1052966"/>
                <a:ext cx="871485" cy="828631"/>
              </a:xfrm>
              <a:prstGeom prst="ellipse">
                <a:avLst/>
              </a:prstGeom>
              <a:solidFill>
                <a:srgbClr val="208EC0">
                  <a:alpha val="57207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7FA447CC-5771-CB3E-2E48-D931D3F9E4EA}"/>
                  </a:ext>
                </a:extLst>
              </p:cNvPr>
              <p:cNvSpPr/>
              <p:nvPr/>
            </p:nvSpPr>
            <p:spPr>
              <a:xfrm>
                <a:off x="4686391" y="1092672"/>
                <a:ext cx="826406" cy="749218"/>
              </a:xfrm>
              <a:prstGeom prst="ellipse">
                <a:avLst/>
              </a:prstGeom>
              <a:solidFill>
                <a:schemeClr val="accent3">
                  <a:lumMod val="75000"/>
                  <a:alpha val="48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04B960-B64F-187B-A9DB-3F62A75EB9E6}"/>
                </a:ext>
              </a:extLst>
            </p:cNvPr>
            <p:cNvGrpSpPr/>
            <p:nvPr/>
          </p:nvGrpSpPr>
          <p:grpSpPr>
            <a:xfrm>
              <a:off x="6228479" y="2547444"/>
              <a:ext cx="716603" cy="632814"/>
              <a:chOff x="5593479" y="2019240"/>
              <a:chExt cx="716603" cy="632814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503452A1-281C-473C-A2A4-68B84AAB5AF3}"/>
                  </a:ext>
                </a:extLst>
              </p:cNvPr>
              <p:cNvSpPr/>
              <p:nvPr/>
            </p:nvSpPr>
            <p:spPr>
              <a:xfrm>
                <a:off x="5593479" y="2019240"/>
                <a:ext cx="672353" cy="632814"/>
              </a:xfrm>
              <a:prstGeom prst="ellipse">
                <a:avLst/>
              </a:prstGeom>
              <a:solidFill>
                <a:srgbClr val="208EC0">
                  <a:alpha val="57207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E7CBCA02-B09D-3843-4FF4-58B855CEF267}"/>
                  </a:ext>
                </a:extLst>
              </p:cNvPr>
              <p:cNvSpPr/>
              <p:nvPr/>
            </p:nvSpPr>
            <p:spPr>
              <a:xfrm>
                <a:off x="5718802" y="2052581"/>
                <a:ext cx="591280" cy="566131"/>
              </a:xfrm>
              <a:prstGeom prst="ellipse">
                <a:avLst/>
              </a:prstGeom>
              <a:solidFill>
                <a:schemeClr val="accent3">
                  <a:lumMod val="75000"/>
                  <a:alpha val="48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8C01A1A-E46E-42A4-809C-A1917B3C3537}"/>
                </a:ext>
              </a:extLst>
            </p:cNvPr>
            <p:cNvGrpSpPr/>
            <p:nvPr/>
          </p:nvGrpSpPr>
          <p:grpSpPr>
            <a:xfrm>
              <a:off x="7656561" y="3150886"/>
              <a:ext cx="500962" cy="442486"/>
              <a:chOff x="6653450" y="2554089"/>
              <a:chExt cx="500962" cy="442486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70E8439-6225-D44A-173F-71EDC035D7A2}"/>
                  </a:ext>
                </a:extLst>
              </p:cNvPr>
              <p:cNvSpPr/>
              <p:nvPr/>
            </p:nvSpPr>
            <p:spPr>
              <a:xfrm>
                <a:off x="6653450" y="2559812"/>
                <a:ext cx="474767" cy="436763"/>
              </a:xfrm>
              <a:prstGeom prst="ellipse">
                <a:avLst/>
              </a:prstGeom>
              <a:solidFill>
                <a:srgbClr val="208EC0">
                  <a:alpha val="57207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431C6E6-1353-C78B-4A9A-1D81996EE00B}"/>
                  </a:ext>
                </a:extLst>
              </p:cNvPr>
              <p:cNvSpPr/>
              <p:nvPr/>
            </p:nvSpPr>
            <p:spPr>
              <a:xfrm>
                <a:off x="6743794" y="2554089"/>
                <a:ext cx="410618" cy="436763"/>
              </a:xfrm>
              <a:prstGeom prst="ellipse">
                <a:avLst/>
              </a:prstGeom>
              <a:solidFill>
                <a:schemeClr val="accent3">
                  <a:lumMod val="75000"/>
                  <a:alpha val="48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" name="Picture 2" descr="A graph of different sizes and shapes&#10;&#10;Description automatically generated with medium confidence">
            <a:extLst>
              <a:ext uri="{FF2B5EF4-FFF2-40B4-BE49-F238E27FC236}">
                <a16:creationId xmlns:a16="http://schemas.microsoft.com/office/drawing/2014/main" id="{B4CBC8C0-32EF-54CC-F653-7613DA1017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3115732" y="3832939"/>
            <a:ext cx="5917108" cy="14792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54FF10-0FB2-E8F7-6011-C8AD382023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/>
          <a:stretch/>
        </p:blipFill>
        <p:spPr>
          <a:xfrm>
            <a:off x="3063520" y="5156992"/>
            <a:ext cx="5825346" cy="145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79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showing different colored squares&#10;&#10;Description automatically generated">
            <a:extLst>
              <a:ext uri="{FF2B5EF4-FFF2-40B4-BE49-F238E27FC236}">
                <a16:creationId xmlns:a16="http://schemas.microsoft.com/office/drawing/2014/main" id="{4C71305F-4F41-F895-D22F-9A5BF104A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33" y="228600"/>
            <a:ext cx="3657600" cy="64008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943DA07-8483-390C-34EB-E15F0876558E}"/>
              </a:ext>
            </a:extLst>
          </p:cNvPr>
          <p:cNvGrpSpPr/>
          <p:nvPr/>
        </p:nvGrpSpPr>
        <p:grpSpPr>
          <a:xfrm>
            <a:off x="4382246" y="590228"/>
            <a:ext cx="1271080" cy="1061515"/>
            <a:chOff x="3298513" y="-197389"/>
            <a:chExt cx="1271080" cy="1061515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0E58678-33F8-CED7-20F1-6A067120FB37}"/>
                </a:ext>
              </a:extLst>
            </p:cNvPr>
            <p:cNvSpPr/>
            <p:nvPr/>
          </p:nvSpPr>
          <p:spPr>
            <a:xfrm>
              <a:off x="3298513" y="-197389"/>
              <a:ext cx="1201272" cy="1061515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2B0B32D-E8B7-5AA3-5BD0-450702C7C17C}"/>
                </a:ext>
              </a:extLst>
            </p:cNvPr>
            <p:cNvSpPr/>
            <p:nvPr/>
          </p:nvSpPr>
          <p:spPr>
            <a:xfrm>
              <a:off x="3574511" y="-113135"/>
              <a:ext cx="995082" cy="893006"/>
            </a:xfrm>
            <a:prstGeom prst="ellipse">
              <a:avLst/>
            </a:prstGeom>
            <a:solidFill>
              <a:schemeClr val="accent3">
                <a:lumMod val="75000"/>
                <a:alpha val="69038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102F0AA-1754-E3C9-DA2E-AC7F3A94F4E4}"/>
              </a:ext>
            </a:extLst>
          </p:cNvPr>
          <p:cNvGrpSpPr/>
          <p:nvPr/>
        </p:nvGrpSpPr>
        <p:grpSpPr>
          <a:xfrm>
            <a:off x="3439042" y="2179034"/>
            <a:ext cx="943204" cy="828631"/>
            <a:chOff x="4569593" y="1052966"/>
            <a:chExt cx="943204" cy="82863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B622433-2926-531F-FD05-F943372D9F2E}"/>
                </a:ext>
              </a:extLst>
            </p:cNvPr>
            <p:cNvSpPr/>
            <p:nvPr/>
          </p:nvSpPr>
          <p:spPr>
            <a:xfrm>
              <a:off x="4569593" y="1052966"/>
              <a:ext cx="871485" cy="828631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2BC720D-13CB-40DA-2C2D-2797C1A0DD4D}"/>
                </a:ext>
              </a:extLst>
            </p:cNvPr>
            <p:cNvSpPr/>
            <p:nvPr/>
          </p:nvSpPr>
          <p:spPr>
            <a:xfrm>
              <a:off x="4686391" y="1092672"/>
              <a:ext cx="826406" cy="749218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748D5E-19F9-533C-87C8-9213434BDD1C}"/>
              </a:ext>
            </a:extLst>
          </p:cNvPr>
          <p:cNvGrpSpPr/>
          <p:nvPr/>
        </p:nvGrpSpPr>
        <p:grpSpPr>
          <a:xfrm>
            <a:off x="2655545" y="3681978"/>
            <a:ext cx="716603" cy="632814"/>
            <a:chOff x="5593479" y="2019240"/>
            <a:chExt cx="716603" cy="63281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AF0DBA7-C4BC-746E-06F5-F0CFAE12179C}"/>
                </a:ext>
              </a:extLst>
            </p:cNvPr>
            <p:cNvSpPr/>
            <p:nvPr/>
          </p:nvSpPr>
          <p:spPr>
            <a:xfrm>
              <a:off x="5593479" y="2019240"/>
              <a:ext cx="672353" cy="632814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85E6D6-EE94-B170-A9AD-A5AE8296DEE1}"/>
                </a:ext>
              </a:extLst>
            </p:cNvPr>
            <p:cNvSpPr/>
            <p:nvPr/>
          </p:nvSpPr>
          <p:spPr>
            <a:xfrm>
              <a:off x="5718802" y="2052581"/>
              <a:ext cx="591280" cy="566131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25B300C-9156-9FDD-4FC8-387A3FF9EA09}"/>
              </a:ext>
            </a:extLst>
          </p:cNvPr>
          <p:cNvGrpSpPr/>
          <p:nvPr/>
        </p:nvGrpSpPr>
        <p:grpSpPr>
          <a:xfrm>
            <a:off x="2204852" y="5216520"/>
            <a:ext cx="500962" cy="442486"/>
            <a:chOff x="6653450" y="2554089"/>
            <a:chExt cx="500962" cy="44248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4A381DB-7DC9-AE71-5816-FEA6BDA0B802}"/>
                </a:ext>
              </a:extLst>
            </p:cNvPr>
            <p:cNvSpPr/>
            <p:nvPr/>
          </p:nvSpPr>
          <p:spPr>
            <a:xfrm>
              <a:off x="6653450" y="2559812"/>
              <a:ext cx="474767" cy="436763"/>
            </a:xfrm>
            <a:prstGeom prst="ellipse">
              <a:avLst/>
            </a:prstGeom>
            <a:solidFill>
              <a:srgbClr val="208EC0">
                <a:alpha val="57207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0318FB4-FF45-CBAB-504F-441523CA49BF}"/>
                </a:ext>
              </a:extLst>
            </p:cNvPr>
            <p:cNvSpPr/>
            <p:nvPr/>
          </p:nvSpPr>
          <p:spPr>
            <a:xfrm>
              <a:off x="6743794" y="2554089"/>
              <a:ext cx="410618" cy="436763"/>
            </a:xfrm>
            <a:prstGeom prst="ellipse">
              <a:avLst/>
            </a:prstGeom>
            <a:solidFill>
              <a:schemeClr val="accent3">
                <a:lumMod val="75000"/>
                <a:alpha val="48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3A10D99-F984-9C63-E643-16A18C5B4826}"/>
              </a:ext>
            </a:extLst>
          </p:cNvPr>
          <p:cNvGrpSpPr/>
          <p:nvPr/>
        </p:nvGrpSpPr>
        <p:grpSpPr>
          <a:xfrm>
            <a:off x="5859516" y="688225"/>
            <a:ext cx="5011684" cy="5746442"/>
            <a:chOff x="5868729" y="504383"/>
            <a:chExt cx="4809067" cy="5481549"/>
          </a:xfrm>
        </p:grpSpPr>
        <p:pic>
          <p:nvPicPr>
            <p:cNvPr id="21" name="Picture 20" descr="A graph and chart of different types of objects&#10;&#10;Description automatically generated">
              <a:extLst>
                <a:ext uri="{FF2B5EF4-FFF2-40B4-BE49-F238E27FC236}">
                  <a16:creationId xmlns:a16="http://schemas.microsoft.com/office/drawing/2014/main" id="{F400B8D8-60CC-7217-BF8F-A1E1B4D51C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9231"/>
            <a:stretch/>
          </p:blipFill>
          <p:spPr>
            <a:xfrm>
              <a:off x="5929324" y="504383"/>
              <a:ext cx="4748471" cy="2812556"/>
            </a:xfrm>
            <a:prstGeom prst="rect">
              <a:avLst/>
            </a:prstGeom>
          </p:spPr>
        </p:pic>
        <p:pic>
          <p:nvPicPr>
            <p:cNvPr id="22" name="Picture 21" descr="A graph and chart of different sizes&#10;&#10;Description automatically generated with medium confidence">
              <a:extLst>
                <a:ext uri="{FF2B5EF4-FFF2-40B4-BE49-F238E27FC236}">
                  <a16:creationId xmlns:a16="http://schemas.microsoft.com/office/drawing/2014/main" id="{47010505-A9C8-FD6D-92A4-9889AC02C1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9221"/>
            <a:stretch/>
          </p:blipFill>
          <p:spPr>
            <a:xfrm>
              <a:off x="5868729" y="3136899"/>
              <a:ext cx="4809067" cy="2849033"/>
            </a:xfrm>
            <a:prstGeom prst="rect">
              <a:avLst/>
            </a:prstGeom>
          </p:spPr>
        </p:pic>
      </p:grpSp>
      <p:pic>
        <p:nvPicPr>
          <p:cNvPr id="26" name="Picture 25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FD70F8AA-A95B-8794-951F-22732BBE450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3185" b="67645"/>
          <a:stretch/>
        </p:blipFill>
        <p:spPr>
          <a:xfrm>
            <a:off x="9095771" y="514630"/>
            <a:ext cx="1759488" cy="1061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8405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graph of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8D3ECE19-430B-8B81-2717-706E0C972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951" y="1349378"/>
            <a:ext cx="8265426" cy="551028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B6BBCAA-8D72-2CF0-A8CD-9B0C7CA553F8}"/>
              </a:ext>
            </a:extLst>
          </p:cNvPr>
          <p:cNvGrpSpPr/>
          <p:nvPr/>
        </p:nvGrpSpPr>
        <p:grpSpPr>
          <a:xfrm>
            <a:off x="2875627" y="155604"/>
            <a:ext cx="1304721" cy="1328669"/>
            <a:chOff x="3025146" y="125487"/>
            <a:chExt cx="1304721" cy="132866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CA2DA37-47F7-4171-FC3A-66B0A6EB6592}"/>
                </a:ext>
              </a:extLst>
            </p:cNvPr>
            <p:cNvGrpSpPr/>
            <p:nvPr/>
          </p:nvGrpSpPr>
          <p:grpSpPr>
            <a:xfrm>
              <a:off x="3025146" y="125487"/>
              <a:ext cx="1304721" cy="1328669"/>
              <a:chOff x="3025146" y="125487"/>
              <a:chExt cx="1304721" cy="1328669"/>
            </a:xfrm>
          </p:grpSpPr>
          <p:pic>
            <p:nvPicPr>
              <p:cNvPr id="7" name="Picture 6" descr="A group of blue circles&#10;&#10;Description automatically generated">
                <a:extLst>
                  <a:ext uri="{FF2B5EF4-FFF2-40B4-BE49-F238E27FC236}">
                    <a16:creationId xmlns:a16="http://schemas.microsoft.com/office/drawing/2014/main" id="{93C13A4C-5CC1-813B-0AE5-2286B6C1DBD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2060" r="50626" b="16808"/>
              <a:stretch/>
            </p:blipFill>
            <p:spPr>
              <a:xfrm>
                <a:off x="3025146" y="125487"/>
                <a:ext cx="1304721" cy="1328669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4EDA3F74-8C5F-4686-337A-0855F52FB763}"/>
                  </a:ext>
                </a:extLst>
              </p:cNvPr>
              <p:cNvSpPr/>
              <p:nvPr/>
            </p:nvSpPr>
            <p:spPr>
              <a:xfrm>
                <a:off x="3365500" y="336550"/>
                <a:ext cx="964367" cy="942975"/>
              </a:xfrm>
              <a:prstGeom prst="ellipse">
                <a:avLst/>
              </a:prstGeom>
              <a:solidFill>
                <a:srgbClr val="57575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606060"/>
                  </a:solidFill>
                </a:endParaRP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FE7398E-AE30-58E5-DFF4-3DD72C8BCC39}"/>
                </a:ext>
              </a:extLst>
            </p:cNvPr>
            <p:cNvSpPr/>
            <p:nvPr/>
          </p:nvSpPr>
          <p:spPr>
            <a:xfrm>
              <a:off x="3048000" y="206375"/>
              <a:ext cx="1217650" cy="1196975"/>
            </a:xfrm>
            <a:prstGeom prst="ellipse">
              <a:avLst/>
            </a:prstGeom>
            <a:noFill/>
            <a:ln w="19050">
              <a:solidFill>
                <a:schemeClr val="accent4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4282AF4-AEBA-5630-0D56-FECABDD5539A}"/>
              </a:ext>
            </a:extLst>
          </p:cNvPr>
          <p:cNvGrpSpPr/>
          <p:nvPr/>
        </p:nvGrpSpPr>
        <p:grpSpPr>
          <a:xfrm>
            <a:off x="5022664" y="1349378"/>
            <a:ext cx="1079521" cy="1043954"/>
            <a:chOff x="5022664" y="1349378"/>
            <a:chExt cx="1079521" cy="1043954"/>
          </a:xfrm>
        </p:grpSpPr>
        <p:pic>
          <p:nvPicPr>
            <p:cNvPr id="8" name="Picture 7" descr="A group of blue circles&#10;&#10;Description automatically generated">
              <a:extLst>
                <a:ext uri="{FF2B5EF4-FFF2-40B4-BE49-F238E27FC236}">
                  <a16:creationId xmlns:a16="http://schemas.microsoft.com/office/drawing/2014/main" id="{F25B3F39-E0DA-AD87-3C90-9E1303410D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9577" t="44858" r="9571" b="14966"/>
            <a:stretch/>
          </p:blipFill>
          <p:spPr>
            <a:xfrm>
              <a:off x="5022664" y="1349378"/>
              <a:ext cx="1079521" cy="1043954"/>
            </a:xfrm>
            <a:prstGeom prst="rect">
              <a:avLst/>
            </a:prstGeom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6C7C258-1872-5A9D-79F4-8B057BFBA089}"/>
                </a:ext>
              </a:extLst>
            </p:cNvPr>
            <p:cNvSpPr/>
            <p:nvPr/>
          </p:nvSpPr>
          <p:spPr>
            <a:xfrm>
              <a:off x="5198060" y="1431925"/>
              <a:ext cx="837615" cy="825500"/>
            </a:xfrm>
            <a:prstGeom prst="ellipse">
              <a:avLst/>
            </a:prstGeom>
            <a:solidFill>
              <a:srgbClr val="606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606060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8068C7C-DB9C-2FA1-DF82-5A8E09115E96}"/>
                </a:ext>
              </a:extLst>
            </p:cNvPr>
            <p:cNvSpPr/>
            <p:nvPr/>
          </p:nvSpPr>
          <p:spPr>
            <a:xfrm>
              <a:off x="5051425" y="1381125"/>
              <a:ext cx="930275" cy="917694"/>
            </a:xfrm>
            <a:prstGeom prst="ellipse">
              <a:avLst/>
            </a:prstGeom>
            <a:noFill/>
            <a:ln w="1905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CEB3A0-FC26-4ADB-FE22-BDDC8AFF832B}"/>
              </a:ext>
            </a:extLst>
          </p:cNvPr>
          <p:cNvGrpSpPr/>
          <p:nvPr/>
        </p:nvGrpSpPr>
        <p:grpSpPr>
          <a:xfrm>
            <a:off x="6777026" y="2161186"/>
            <a:ext cx="860150" cy="780329"/>
            <a:chOff x="6777026" y="2161186"/>
            <a:chExt cx="860150" cy="780329"/>
          </a:xfrm>
        </p:grpSpPr>
        <p:pic>
          <p:nvPicPr>
            <p:cNvPr id="9" name="Picture 8" descr="A group of blue circles&#10;&#10;Description automatically generated">
              <a:extLst>
                <a:ext uri="{FF2B5EF4-FFF2-40B4-BE49-F238E27FC236}">
                  <a16:creationId xmlns:a16="http://schemas.microsoft.com/office/drawing/2014/main" id="{8A990C57-8244-BD32-133F-8DBF0C6194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7143" t="16045" r="20307" b="53925"/>
            <a:stretch/>
          </p:blipFill>
          <p:spPr>
            <a:xfrm>
              <a:off x="6777026" y="2161186"/>
              <a:ext cx="860150" cy="780329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B759D48-242E-E696-F098-E46223DC7E06}"/>
                </a:ext>
              </a:extLst>
            </p:cNvPr>
            <p:cNvSpPr/>
            <p:nvPr/>
          </p:nvSpPr>
          <p:spPr>
            <a:xfrm>
              <a:off x="6970256" y="2257425"/>
              <a:ext cx="637043" cy="606425"/>
            </a:xfrm>
            <a:prstGeom prst="ellipse">
              <a:avLst/>
            </a:prstGeom>
            <a:solidFill>
              <a:srgbClr val="57575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606060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27A328-17E4-83A7-1369-A0B13BFD4D11}"/>
                </a:ext>
              </a:extLst>
            </p:cNvPr>
            <p:cNvSpPr/>
            <p:nvPr/>
          </p:nvSpPr>
          <p:spPr>
            <a:xfrm>
              <a:off x="6868972" y="2229650"/>
              <a:ext cx="709382" cy="675475"/>
            </a:xfrm>
            <a:prstGeom prst="ellipse">
              <a:avLst/>
            </a:prstGeom>
            <a:noFill/>
            <a:ln w="19050">
              <a:solidFill>
                <a:srgbClr val="FFC00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4790DEE-87F3-FB05-DA67-2F0E23FEFA2B}"/>
              </a:ext>
            </a:extLst>
          </p:cNvPr>
          <p:cNvGrpSpPr/>
          <p:nvPr/>
        </p:nvGrpSpPr>
        <p:grpSpPr>
          <a:xfrm>
            <a:off x="8667823" y="2551351"/>
            <a:ext cx="532790" cy="746936"/>
            <a:chOff x="8667823" y="2551351"/>
            <a:chExt cx="532790" cy="746936"/>
          </a:xfrm>
        </p:grpSpPr>
        <p:pic>
          <p:nvPicPr>
            <p:cNvPr id="10" name="Picture 9" descr="A group of blue circles&#10;&#10;Description automatically generated">
              <a:extLst>
                <a:ext uri="{FF2B5EF4-FFF2-40B4-BE49-F238E27FC236}">
                  <a16:creationId xmlns:a16="http://schemas.microsoft.com/office/drawing/2014/main" id="{2E23E6D0-158D-6F4E-AB13-9718B08580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9598" t="20359" r="241" b="50896"/>
            <a:stretch/>
          </p:blipFill>
          <p:spPr>
            <a:xfrm>
              <a:off x="8667823" y="2551351"/>
              <a:ext cx="532790" cy="746936"/>
            </a:xfrm>
            <a:prstGeom prst="rect">
              <a:avLst/>
            </a:prstGeom>
          </p:spPr>
        </p:pic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3480AF9-F743-E20F-D06E-F5A858BDAEC0}"/>
                </a:ext>
              </a:extLst>
            </p:cNvPr>
            <p:cNvGrpSpPr/>
            <p:nvPr/>
          </p:nvGrpSpPr>
          <p:grpSpPr>
            <a:xfrm>
              <a:off x="8683616" y="2717562"/>
              <a:ext cx="492964" cy="470137"/>
              <a:chOff x="8683616" y="2717562"/>
              <a:chExt cx="492964" cy="470137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6C69BF52-9459-F681-5BC3-D6D0072F5270}"/>
                  </a:ext>
                </a:extLst>
              </p:cNvPr>
              <p:cNvSpPr/>
              <p:nvPr/>
            </p:nvSpPr>
            <p:spPr>
              <a:xfrm>
                <a:off x="8761716" y="2749681"/>
                <a:ext cx="414864" cy="403225"/>
              </a:xfrm>
              <a:prstGeom prst="ellipse">
                <a:avLst/>
              </a:prstGeom>
              <a:solidFill>
                <a:srgbClr val="606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606060"/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C37DC8E6-3BC8-7F69-3407-30424271DAE5}"/>
                  </a:ext>
                </a:extLst>
              </p:cNvPr>
              <p:cNvSpPr/>
              <p:nvPr/>
            </p:nvSpPr>
            <p:spPr>
              <a:xfrm>
                <a:off x="8683616" y="2717562"/>
                <a:ext cx="468930" cy="470137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9BD97D7-CCA4-02F4-EC59-019ADC5B13C3}"/>
              </a:ext>
            </a:extLst>
          </p:cNvPr>
          <p:cNvGrpSpPr/>
          <p:nvPr/>
        </p:nvGrpSpPr>
        <p:grpSpPr>
          <a:xfrm rot="461788">
            <a:off x="7953656" y="712552"/>
            <a:ext cx="319657" cy="279053"/>
            <a:chOff x="7743849" y="1546326"/>
            <a:chExt cx="338254" cy="298349"/>
          </a:xfrm>
        </p:grpSpPr>
        <p:pic>
          <p:nvPicPr>
            <p:cNvPr id="22" name="Picture 21" descr="A group of blue circles&#10;&#10;Description automatically generated">
              <a:extLst>
                <a:ext uri="{FF2B5EF4-FFF2-40B4-BE49-F238E27FC236}">
                  <a16:creationId xmlns:a16="http://schemas.microsoft.com/office/drawing/2014/main" id="{FE29E676-E2EF-C442-D153-3D88E5E352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32060" r="50626" b="16808"/>
            <a:stretch/>
          </p:blipFill>
          <p:spPr>
            <a:xfrm>
              <a:off x="7743849" y="1546326"/>
              <a:ext cx="294386" cy="298349"/>
            </a:xfrm>
            <a:prstGeom prst="rect">
              <a:avLst/>
            </a:prstGeom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C054281-B1D7-8527-3A1F-1A4F9DB54815}"/>
                </a:ext>
              </a:extLst>
            </p:cNvPr>
            <p:cNvSpPr/>
            <p:nvPr/>
          </p:nvSpPr>
          <p:spPr>
            <a:xfrm>
              <a:off x="7820646" y="1569560"/>
              <a:ext cx="261457" cy="24027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055EC72A-0441-61F6-7C60-14EDF7046F87}"/>
              </a:ext>
            </a:extLst>
          </p:cNvPr>
          <p:cNvSpPr/>
          <p:nvPr/>
        </p:nvSpPr>
        <p:spPr>
          <a:xfrm>
            <a:off x="8287650" y="528359"/>
            <a:ext cx="1870989" cy="1106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F54BB65-7515-CC19-430B-D2609CD93170}"/>
              </a:ext>
            </a:extLst>
          </p:cNvPr>
          <p:cNvSpPr>
            <a:spLocks noChangeAspect="1"/>
          </p:cNvSpPr>
          <p:nvPr/>
        </p:nvSpPr>
        <p:spPr>
          <a:xfrm>
            <a:off x="7968933" y="1333421"/>
            <a:ext cx="226290" cy="226290"/>
          </a:xfrm>
          <a:prstGeom prst="ellipse">
            <a:avLst/>
          </a:prstGeom>
          <a:solidFill>
            <a:srgbClr val="606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606060"/>
              </a:solidFill>
            </a:endParaRPr>
          </a:p>
        </p:txBody>
      </p:sp>
      <p:pic>
        <p:nvPicPr>
          <p:cNvPr id="32" name="Picture 31" descr="A graph of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6F7AA441-8E03-8C43-0DD6-7387F9AEAE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r="3047" b="74014"/>
          <a:stretch/>
        </p:blipFill>
        <p:spPr>
          <a:xfrm>
            <a:off x="8290560" y="439430"/>
            <a:ext cx="1738817" cy="143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36882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742A9FD-1FB3-1D79-1C39-0E9703D52149}"/>
              </a:ext>
            </a:extLst>
          </p:cNvPr>
          <p:cNvGrpSpPr/>
          <p:nvPr/>
        </p:nvGrpSpPr>
        <p:grpSpPr>
          <a:xfrm>
            <a:off x="779172" y="183524"/>
            <a:ext cx="5493651" cy="3245476"/>
            <a:chOff x="1236372" y="631065"/>
            <a:chExt cx="5493651" cy="3245476"/>
          </a:xfrm>
        </p:grpSpPr>
        <p:pic>
          <p:nvPicPr>
            <p:cNvPr id="6" name="Picture 5" descr="A graph of different colors&#10;&#10;Description automatically generated with medium confidence">
              <a:extLst>
                <a:ext uri="{FF2B5EF4-FFF2-40B4-BE49-F238E27FC236}">
                  <a16:creationId xmlns:a16="http://schemas.microsoft.com/office/drawing/2014/main" id="{2B5F61CB-6373-1228-36B3-7DB36BAB9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62" b="52676"/>
            <a:stretch/>
          </p:blipFill>
          <p:spPr>
            <a:xfrm>
              <a:off x="1493948" y="631065"/>
              <a:ext cx="5236075" cy="3245476"/>
            </a:xfrm>
            <a:prstGeom prst="rect">
              <a:avLst/>
            </a:prstGeom>
          </p:spPr>
        </p:pic>
        <p:pic>
          <p:nvPicPr>
            <p:cNvPr id="9" name="Picture 8" descr="A graph of different colors&#10;&#10;Description automatically generated with medium confidence">
              <a:extLst>
                <a:ext uri="{FF2B5EF4-FFF2-40B4-BE49-F238E27FC236}">
                  <a16:creationId xmlns:a16="http://schemas.microsoft.com/office/drawing/2014/main" id="{7E1C4C39-1C3F-74E5-5A69-067381B5C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32" t="37371" r="95437" b="38404"/>
            <a:stretch/>
          </p:blipFill>
          <p:spPr>
            <a:xfrm>
              <a:off x="1236372" y="1615621"/>
              <a:ext cx="257576" cy="1661374"/>
            </a:xfrm>
            <a:prstGeom prst="rect">
              <a:avLst/>
            </a:prstGeom>
          </p:spPr>
        </p:pic>
      </p:grpSp>
      <p:pic>
        <p:nvPicPr>
          <p:cNvPr id="13" name="Picture 12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594FBA6B-7867-1564-5FD5-9B420D147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989" y="3945680"/>
            <a:ext cx="5457591" cy="2728796"/>
          </a:xfrm>
          <a:prstGeom prst="rect">
            <a:avLst/>
          </a:prstGeom>
        </p:spPr>
      </p:pic>
      <p:sp>
        <p:nvSpPr>
          <p:cNvPr id="14" name="Left Brace 13">
            <a:extLst>
              <a:ext uri="{FF2B5EF4-FFF2-40B4-BE49-F238E27FC236}">
                <a16:creationId xmlns:a16="http://schemas.microsoft.com/office/drawing/2014/main" id="{4CA9C172-B255-422D-464C-7122D3935DB7}"/>
              </a:ext>
            </a:extLst>
          </p:cNvPr>
          <p:cNvSpPr/>
          <p:nvPr/>
        </p:nvSpPr>
        <p:spPr>
          <a:xfrm rot="16200000">
            <a:off x="1987573" y="2657632"/>
            <a:ext cx="216572" cy="1566795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30633567-F698-4A10-6A0E-46EC471DE5A7}"/>
              </a:ext>
            </a:extLst>
          </p:cNvPr>
          <p:cNvSpPr/>
          <p:nvPr/>
        </p:nvSpPr>
        <p:spPr>
          <a:xfrm rot="16200000">
            <a:off x="3196237" y="3015764"/>
            <a:ext cx="216571" cy="850533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5140F873-0EB3-13FE-FF28-AEED1AA535D6}"/>
              </a:ext>
            </a:extLst>
          </p:cNvPr>
          <p:cNvSpPr/>
          <p:nvPr/>
        </p:nvSpPr>
        <p:spPr>
          <a:xfrm rot="16200000">
            <a:off x="4171276" y="2886977"/>
            <a:ext cx="216569" cy="1108108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98F098CA-F116-959E-3B74-422B9752E001}"/>
              </a:ext>
            </a:extLst>
          </p:cNvPr>
          <p:cNvSpPr/>
          <p:nvPr/>
        </p:nvSpPr>
        <p:spPr>
          <a:xfrm rot="16200000">
            <a:off x="5356523" y="2803483"/>
            <a:ext cx="216569" cy="126238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9F3E98-FF0B-9906-086F-166EBF56FAD5}"/>
              </a:ext>
            </a:extLst>
          </p:cNvPr>
          <p:cNvSpPr txBox="1"/>
          <p:nvPr/>
        </p:nvSpPr>
        <p:spPr>
          <a:xfrm>
            <a:off x="1410059" y="3523943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Tropical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4C4A5F-AF99-D8AB-0384-E31AF8FB765D}"/>
              </a:ext>
            </a:extLst>
          </p:cNvPr>
          <p:cNvSpPr txBox="1"/>
          <p:nvPr/>
        </p:nvSpPr>
        <p:spPr>
          <a:xfrm>
            <a:off x="2618722" y="3517587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Subtropical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9A3CA7-AC86-6F42-8B6F-95AED32811BE}"/>
              </a:ext>
            </a:extLst>
          </p:cNvPr>
          <p:cNvSpPr txBox="1"/>
          <p:nvPr/>
        </p:nvSpPr>
        <p:spPr>
          <a:xfrm>
            <a:off x="3593760" y="3520111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Temperate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286FB1-FA32-D8BA-E9B2-355895EF6252}"/>
              </a:ext>
            </a:extLst>
          </p:cNvPr>
          <p:cNvSpPr txBox="1"/>
          <p:nvPr/>
        </p:nvSpPr>
        <p:spPr>
          <a:xfrm>
            <a:off x="4779008" y="3523263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Subpolar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422BB1F-29F1-F869-B71D-AEA3074CA57B}"/>
              </a:ext>
            </a:extLst>
          </p:cNvPr>
          <p:cNvSpPr txBox="1"/>
          <p:nvPr/>
        </p:nvSpPr>
        <p:spPr>
          <a:xfrm>
            <a:off x="1397871" y="6544646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Tropical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09FE6B-02DA-724D-7C20-448DE4CC5F74}"/>
              </a:ext>
            </a:extLst>
          </p:cNvPr>
          <p:cNvSpPr txBox="1"/>
          <p:nvPr/>
        </p:nvSpPr>
        <p:spPr>
          <a:xfrm>
            <a:off x="2555553" y="6543799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Subtropical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88EBF6-67AB-F153-6B69-11B6BF6BBAEC}"/>
              </a:ext>
            </a:extLst>
          </p:cNvPr>
          <p:cNvSpPr txBox="1"/>
          <p:nvPr/>
        </p:nvSpPr>
        <p:spPr>
          <a:xfrm>
            <a:off x="3783766" y="6544645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Temperate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9DCB65-74BB-334F-CA56-E6560312976E}"/>
              </a:ext>
            </a:extLst>
          </p:cNvPr>
          <p:cNvSpPr txBox="1"/>
          <p:nvPr/>
        </p:nvSpPr>
        <p:spPr>
          <a:xfrm>
            <a:off x="4965360" y="6543798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Subpolar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2747A5E-07B1-E711-1471-38B8BE989320}"/>
              </a:ext>
            </a:extLst>
          </p:cNvPr>
          <p:cNvGrpSpPr/>
          <p:nvPr/>
        </p:nvGrpSpPr>
        <p:grpSpPr>
          <a:xfrm>
            <a:off x="6146954" y="502860"/>
            <a:ext cx="5582047" cy="6337229"/>
            <a:chOff x="5868729" y="504383"/>
            <a:chExt cx="4809067" cy="5481549"/>
          </a:xfrm>
        </p:grpSpPr>
        <p:pic>
          <p:nvPicPr>
            <p:cNvPr id="27" name="Picture 26" descr="A graph and chart of different types of objects&#10;&#10;Description automatically generated">
              <a:extLst>
                <a:ext uri="{FF2B5EF4-FFF2-40B4-BE49-F238E27FC236}">
                  <a16:creationId xmlns:a16="http://schemas.microsoft.com/office/drawing/2014/main" id="{06146BB4-DA38-6F6E-A98B-32012474EC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9231"/>
            <a:stretch/>
          </p:blipFill>
          <p:spPr>
            <a:xfrm>
              <a:off x="5929324" y="504383"/>
              <a:ext cx="4748471" cy="2812556"/>
            </a:xfrm>
            <a:prstGeom prst="rect">
              <a:avLst/>
            </a:prstGeom>
          </p:spPr>
        </p:pic>
        <p:pic>
          <p:nvPicPr>
            <p:cNvPr id="28" name="Picture 27" descr="A graph and chart of different sizes&#10;&#10;Description automatically generated with medium confidence">
              <a:extLst>
                <a:ext uri="{FF2B5EF4-FFF2-40B4-BE49-F238E27FC236}">
                  <a16:creationId xmlns:a16="http://schemas.microsoft.com/office/drawing/2014/main" id="{9A277CB0-915D-4160-380F-4CA8730A1C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9221"/>
            <a:stretch/>
          </p:blipFill>
          <p:spPr>
            <a:xfrm>
              <a:off x="5868729" y="3136899"/>
              <a:ext cx="4809067" cy="28490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0838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42ED1429-B391-25AA-5BBD-D408C472BC4E}"/>
              </a:ext>
            </a:extLst>
          </p:cNvPr>
          <p:cNvGrpSpPr/>
          <p:nvPr/>
        </p:nvGrpSpPr>
        <p:grpSpPr>
          <a:xfrm>
            <a:off x="1615581" y="249382"/>
            <a:ext cx="8778451" cy="6359236"/>
            <a:chOff x="1615581" y="249382"/>
            <a:chExt cx="8778451" cy="6359236"/>
          </a:xfrm>
        </p:grpSpPr>
        <p:pic>
          <p:nvPicPr>
            <p:cNvPr id="11" name="Picture 10" descr="A graph of different typ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4EA9ABB4-E433-C1DE-09E5-8CF8007192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18" r="-1"/>
            <a:stretch/>
          </p:blipFill>
          <p:spPr>
            <a:xfrm>
              <a:off x="6509172" y="249382"/>
              <a:ext cx="3884860" cy="6359236"/>
            </a:xfrm>
            <a:prstGeom prst="rect">
              <a:avLst/>
            </a:prstGeom>
          </p:spPr>
        </p:pic>
        <p:pic>
          <p:nvPicPr>
            <p:cNvPr id="12" name="Picture 11" descr="A graph of different types of data&#10;&#10;Description automatically generated with medium confidence">
              <a:extLst>
                <a:ext uri="{FF2B5EF4-FFF2-40B4-BE49-F238E27FC236}">
                  <a16:creationId xmlns:a16="http://schemas.microsoft.com/office/drawing/2014/main" id="{B3AD40A4-40D2-4FC5-68F1-331B00EBAC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082"/>
            <a:stretch/>
          </p:blipFill>
          <p:spPr>
            <a:xfrm>
              <a:off x="1615581" y="249382"/>
              <a:ext cx="3957506" cy="6359236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FDCB606-0BAB-7A61-5F21-996A4D3B164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49824" y="4828853"/>
              <a:ext cx="1041111" cy="1060220"/>
              <a:chOff x="3025146" y="125487"/>
              <a:chExt cx="1304721" cy="1328669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8CA370A-2A5D-C581-B65B-81DAFEFA1ABB}"/>
                  </a:ext>
                </a:extLst>
              </p:cNvPr>
              <p:cNvGrpSpPr/>
              <p:nvPr/>
            </p:nvGrpSpPr>
            <p:grpSpPr>
              <a:xfrm>
                <a:off x="3025146" y="125487"/>
                <a:ext cx="1304721" cy="1328669"/>
                <a:chOff x="3025146" y="125487"/>
                <a:chExt cx="1304721" cy="1328669"/>
              </a:xfrm>
            </p:grpSpPr>
            <p:pic>
              <p:nvPicPr>
                <p:cNvPr id="16" name="Picture 15" descr="A group of blue circles&#10;&#10;Description automatically generated">
                  <a:extLst>
                    <a:ext uri="{FF2B5EF4-FFF2-40B4-BE49-F238E27FC236}">
                      <a16:creationId xmlns:a16="http://schemas.microsoft.com/office/drawing/2014/main" id="{7055B99D-2D81-5123-8D8E-A1887AA54A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2060" r="50626" b="16808"/>
                <a:stretch/>
              </p:blipFill>
              <p:spPr>
                <a:xfrm>
                  <a:off x="3025146" y="125487"/>
                  <a:ext cx="1304720" cy="1328669"/>
                </a:xfrm>
                <a:prstGeom prst="rect">
                  <a:avLst/>
                </a:prstGeom>
              </p:spPr>
            </p:pic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E7F4EA94-3416-62CE-3398-801C50F50C8F}"/>
                    </a:ext>
                  </a:extLst>
                </p:cNvPr>
                <p:cNvSpPr/>
                <p:nvPr/>
              </p:nvSpPr>
              <p:spPr>
                <a:xfrm>
                  <a:off x="3365500" y="336550"/>
                  <a:ext cx="964367" cy="942975"/>
                </a:xfrm>
                <a:prstGeom prst="ellipse">
                  <a:avLst/>
                </a:prstGeom>
                <a:solidFill>
                  <a:srgbClr val="575757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606060"/>
                    </a:solidFill>
                  </a:endParaRPr>
                </a:p>
              </p:txBody>
            </p:sp>
          </p:grp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611F3169-2142-0540-4770-2B894C1BA6D9}"/>
                  </a:ext>
                </a:extLst>
              </p:cNvPr>
              <p:cNvSpPr/>
              <p:nvPr/>
            </p:nvSpPr>
            <p:spPr>
              <a:xfrm>
                <a:off x="3048000" y="206375"/>
                <a:ext cx="1217650" cy="1196975"/>
              </a:xfrm>
              <a:prstGeom prst="ellipse">
                <a:avLst/>
              </a:prstGeom>
              <a:noFill/>
              <a:ln w="19050">
                <a:solidFill>
                  <a:schemeClr val="accent4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FC00487-CF3A-9B39-1904-F66F20AC0F6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308810" y="3607215"/>
              <a:ext cx="861411" cy="833030"/>
              <a:chOff x="5022664" y="1349378"/>
              <a:chExt cx="1079521" cy="1043954"/>
            </a:xfrm>
          </p:grpSpPr>
          <p:pic>
            <p:nvPicPr>
              <p:cNvPr id="19" name="Picture 18" descr="A group of blue circles&#10;&#10;Description automatically generated">
                <a:extLst>
                  <a:ext uri="{FF2B5EF4-FFF2-40B4-BE49-F238E27FC236}">
                    <a16:creationId xmlns:a16="http://schemas.microsoft.com/office/drawing/2014/main" id="{B69EF402-BE97-C0D5-091A-85F771A697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9577" t="44858" r="9571" b="14966"/>
              <a:stretch/>
            </p:blipFill>
            <p:spPr>
              <a:xfrm>
                <a:off x="5022664" y="1349378"/>
                <a:ext cx="1079521" cy="1043954"/>
              </a:xfrm>
              <a:prstGeom prst="rect">
                <a:avLst/>
              </a:prstGeom>
            </p:spPr>
          </p:pic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321EDBA-757B-25D5-6A64-C949CE89454F}"/>
                  </a:ext>
                </a:extLst>
              </p:cNvPr>
              <p:cNvSpPr/>
              <p:nvPr/>
            </p:nvSpPr>
            <p:spPr>
              <a:xfrm>
                <a:off x="5198060" y="1431925"/>
                <a:ext cx="837615" cy="825500"/>
              </a:xfrm>
              <a:prstGeom prst="ellipse">
                <a:avLst/>
              </a:prstGeom>
              <a:solidFill>
                <a:srgbClr val="606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606060"/>
                  </a:solidFill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E8C4D4D-8243-B662-8B68-4118AA46D4D0}"/>
                  </a:ext>
                </a:extLst>
              </p:cNvPr>
              <p:cNvSpPr/>
              <p:nvPr/>
            </p:nvSpPr>
            <p:spPr>
              <a:xfrm>
                <a:off x="5051425" y="1381125"/>
                <a:ext cx="930275" cy="917694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F2F8517-F7AA-4C14-4009-1E3810AD0BC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57037" y="2253547"/>
              <a:ext cx="686363" cy="622669"/>
              <a:chOff x="6777026" y="2161186"/>
              <a:chExt cx="860150" cy="780329"/>
            </a:xfrm>
          </p:grpSpPr>
          <p:pic>
            <p:nvPicPr>
              <p:cNvPr id="23" name="Picture 22" descr="A group of blue circles&#10;&#10;Description automatically generated">
                <a:extLst>
                  <a:ext uri="{FF2B5EF4-FFF2-40B4-BE49-F238E27FC236}">
                    <a16:creationId xmlns:a16="http://schemas.microsoft.com/office/drawing/2014/main" id="{81DC5B2D-DB13-6AEB-B297-7001994F66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7143" t="16045" r="20307" b="53925"/>
              <a:stretch/>
            </p:blipFill>
            <p:spPr>
              <a:xfrm>
                <a:off x="6777026" y="2161186"/>
                <a:ext cx="860150" cy="780329"/>
              </a:xfrm>
              <a:prstGeom prst="rect">
                <a:avLst/>
              </a:prstGeom>
            </p:spPr>
          </p:pic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35F4F391-0754-6C4C-9F70-449FAB0D7877}"/>
                  </a:ext>
                </a:extLst>
              </p:cNvPr>
              <p:cNvSpPr/>
              <p:nvPr/>
            </p:nvSpPr>
            <p:spPr>
              <a:xfrm>
                <a:off x="6970256" y="2257425"/>
                <a:ext cx="637043" cy="606425"/>
              </a:xfrm>
              <a:prstGeom prst="ellipse">
                <a:avLst/>
              </a:prstGeom>
              <a:solidFill>
                <a:srgbClr val="57575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606060"/>
                  </a:solidFill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F76CA000-1A96-114E-EF7C-4D4818B578DD}"/>
                  </a:ext>
                </a:extLst>
              </p:cNvPr>
              <p:cNvSpPr/>
              <p:nvPr/>
            </p:nvSpPr>
            <p:spPr>
              <a:xfrm>
                <a:off x="6868972" y="2229650"/>
                <a:ext cx="709382" cy="675475"/>
              </a:xfrm>
              <a:prstGeom prst="ellipse">
                <a:avLst/>
              </a:prstGeom>
              <a:noFill/>
              <a:ln w="19050">
                <a:solidFill>
                  <a:srgbClr val="FFC00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B0F0"/>
                  </a:solidFill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92F23A9-C7BF-3DE4-FA09-DEA8B75B2E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031894" y="848386"/>
              <a:ext cx="425143" cy="596022"/>
              <a:chOff x="8667823" y="2551351"/>
              <a:chExt cx="532790" cy="746936"/>
            </a:xfrm>
          </p:grpSpPr>
          <p:pic>
            <p:nvPicPr>
              <p:cNvPr id="27" name="Picture 26" descr="A group of blue circles&#10;&#10;Description automatically generated">
                <a:extLst>
                  <a:ext uri="{FF2B5EF4-FFF2-40B4-BE49-F238E27FC236}">
                    <a16:creationId xmlns:a16="http://schemas.microsoft.com/office/drawing/2014/main" id="{84532AEB-30C4-209C-FF67-6C2652E7C4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9598" t="20359" r="241" b="50896"/>
              <a:stretch/>
            </p:blipFill>
            <p:spPr>
              <a:xfrm>
                <a:off x="8667823" y="2551351"/>
                <a:ext cx="532790" cy="746936"/>
              </a:xfrm>
              <a:prstGeom prst="rect">
                <a:avLst/>
              </a:prstGeom>
            </p:spPr>
          </p:pic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9C807541-1874-185A-013E-915E2F745E51}"/>
                  </a:ext>
                </a:extLst>
              </p:cNvPr>
              <p:cNvGrpSpPr/>
              <p:nvPr/>
            </p:nvGrpSpPr>
            <p:grpSpPr>
              <a:xfrm>
                <a:off x="8683616" y="2717562"/>
                <a:ext cx="492964" cy="470137"/>
                <a:chOff x="8683616" y="2717562"/>
                <a:chExt cx="492964" cy="470137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A3F6CBB9-208F-63DF-3A9E-C314B8BCF565}"/>
                    </a:ext>
                  </a:extLst>
                </p:cNvPr>
                <p:cNvSpPr/>
                <p:nvPr/>
              </p:nvSpPr>
              <p:spPr>
                <a:xfrm>
                  <a:off x="8761716" y="2749681"/>
                  <a:ext cx="414864" cy="403225"/>
                </a:xfrm>
                <a:prstGeom prst="ellipse">
                  <a:avLst/>
                </a:prstGeom>
                <a:solidFill>
                  <a:srgbClr val="60606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606060"/>
                    </a:solidFill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43CC9F6D-78CC-C293-B682-748D03D2DD4C}"/>
                    </a:ext>
                  </a:extLst>
                </p:cNvPr>
                <p:cNvSpPr/>
                <p:nvPr/>
              </p:nvSpPr>
              <p:spPr>
                <a:xfrm>
                  <a:off x="8683616" y="2717562"/>
                  <a:ext cx="468930" cy="470137"/>
                </a:xfrm>
                <a:prstGeom prst="ellipse">
                  <a:avLst/>
                </a:prstGeom>
                <a:noFill/>
                <a:ln w="19050">
                  <a:solidFill>
                    <a:srgbClr val="FFC000"/>
                  </a:solidFill>
                  <a:prstDash val="sysDot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rgbClr val="00B0F0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37124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2BD6E84D-3831-A306-A6DF-A9D5598175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729"/>
          <a:stretch/>
        </p:blipFill>
        <p:spPr>
          <a:xfrm>
            <a:off x="720695" y="0"/>
            <a:ext cx="5486400" cy="3653327"/>
          </a:xfrm>
          <a:prstGeom prst="rect">
            <a:avLst/>
          </a:prstGeom>
        </p:spPr>
      </p:pic>
      <p:pic>
        <p:nvPicPr>
          <p:cNvPr id="14" name="Picture 13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FF538B44-4769-199B-8296-FED1E96C82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00" y="3533685"/>
            <a:ext cx="5280589" cy="3168353"/>
          </a:xfrm>
          <a:prstGeom prst="rect">
            <a:avLst/>
          </a:prstGeom>
        </p:spPr>
      </p:pic>
      <p:pic>
        <p:nvPicPr>
          <p:cNvPr id="16" name="Picture 15" descr="A graph of different types of snow&#10;&#10;Description automatically generated with medium confidence">
            <a:extLst>
              <a:ext uri="{FF2B5EF4-FFF2-40B4-BE49-F238E27FC236}">
                <a16:creationId xmlns:a16="http://schemas.microsoft.com/office/drawing/2014/main" id="{11E2E4B5-9A7E-9CB7-A75E-1D04184E06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000" y="170204"/>
            <a:ext cx="5333644" cy="3555762"/>
          </a:xfrm>
          <a:prstGeom prst="rect">
            <a:avLst/>
          </a:prstGeom>
        </p:spPr>
      </p:pic>
      <p:pic>
        <p:nvPicPr>
          <p:cNvPr id="18" name="Picture 17" descr="A graph and chart of different types of objects&#10;&#10;Description automatically generated">
            <a:extLst>
              <a:ext uri="{FF2B5EF4-FFF2-40B4-BE49-F238E27FC236}">
                <a16:creationId xmlns:a16="http://schemas.microsoft.com/office/drawing/2014/main" id="{019C3ED7-B7B2-FFE0-2FA0-AA9C50C8148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97" t="49231" r="81631" b="4448"/>
          <a:stretch/>
        </p:blipFill>
        <p:spPr>
          <a:xfrm>
            <a:off x="6605899" y="343296"/>
            <a:ext cx="461473" cy="2966733"/>
          </a:xfrm>
          <a:prstGeom prst="rect">
            <a:avLst/>
          </a:prstGeom>
        </p:spPr>
      </p:pic>
      <p:pic>
        <p:nvPicPr>
          <p:cNvPr id="23" name="Picture 22" descr="A diagram of different types of temperature&#10;&#10;Description automatically generated">
            <a:extLst>
              <a:ext uri="{FF2B5EF4-FFF2-40B4-BE49-F238E27FC236}">
                <a16:creationId xmlns:a16="http://schemas.microsoft.com/office/drawing/2014/main" id="{4E10994F-FED6-1662-0FCC-E2AFD2B3FB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0000" y="3826615"/>
            <a:ext cx="5333644" cy="296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78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DB23A-65DF-F339-0ED6-0ABF17C34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645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FIGURE 1: Map of my points</a:t>
            </a:r>
          </a:p>
        </p:txBody>
      </p:sp>
    </p:spTree>
    <p:extLst>
      <p:ext uri="{BB962C8B-B14F-4D97-AF65-F5344CB8AC3E}">
        <p14:creationId xmlns:p14="http://schemas.microsoft.com/office/powerpoint/2010/main" val="1162405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B626233F-22D4-5B68-BE8D-C58A668739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223" r="49899"/>
          <a:stretch/>
        </p:blipFill>
        <p:spPr>
          <a:xfrm>
            <a:off x="6202103" y="528096"/>
            <a:ext cx="5519194" cy="2741753"/>
          </a:xfrm>
          <a:prstGeom prst="rect">
            <a:avLst/>
          </a:prstGeom>
        </p:spPr>
      </p:pic>
      <p:pic>
        <p:nvPicPr>
          <p:cNvPr id="13" name="Picture 12" descr="A map of the world&#10;&#10;Description automatically generated">
            <a:extLst>
              <a:ext uri="{FF2B5EF4-FFF2-40B4-BE49-F238E27FC236}">
                <a16:creationId xmlns:a16="http://schemas.microsoft.com/office/drawing/2014/main" id="{976C4BBD-8D5C-CD37-AB4D-6CBBD71475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" t="446" r="49794" b="49777"/>
          <a:stretch/>
        </p:blipFill>
        <p:spPr>
          <a:xfrm>
            <a:off x="576806" y="528096"/>
            <a:ext cx="5519194" cy="2741753"/>
          </a:xfrm>
          <a:prstGeom prst="rect">
            <a:avLst/>
          </a:prstGeom>
        </p:spPr>
      </p:pic>
      <p:pic>
        <p:nvPicPr>
          <p:cNvPr id="14" name="Picture 13" descr="A map of the world&#10;&#10;Description automatically generated">
            <a:extLst>
              <a:ext uri="{FF2B5EF4-FFF2-40B4-BE49-F238E27FC236}">
                <a16:creationId xmlns:a16="http://schemas.microsoft.com/office/drawing/2014/main" id="{DB294B02-B3BC-1DB6-003C-6053CA1725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63" t="223" r="-464" b="50000"/>
          <a:stretch/>
        </p:blipFill>
        <p:spPr>
          <a:xfrm>
            <a:off x="486136" y="3588151"/>
            <a:ext cx="5519194" cy="2741753"/>
          </a:xfrm>
          <a:prstGeom prst="rect">
            <a:avLst/>
          </a:prstGeom>
        </p:spPr>
      </p:pic>
      <p:pic>
        <p:nvPicPr>
          <p:cNvPr id="15" name="Picture 14" descr="A map of the world&#10;&#10;Description automatically generated">
            <a:extLst>
              <a:ext uri="{FF2B5EF4-FFF2-40B4-BE49-F238E27FC236}">
                <a16:creationId xmlns:a16="http://schemas.microsoft.com/office/drawing/2014/main" id="{7A8173EA-39EE-D344-AE39-613AD33BC4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83" t="62377" r="8454" b="19761"/>
          <a:stretch/>
        </p:blipFill>
        <p:spPr>
          <a:xfrm>
            <a:off x="7491500" y="3429000"/>
            <a:ext cx="1284790" cy="9838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B63AF36-3649-8AC2-B39A-5F9A48960AAD}"/>
              </a:ext>
            </a:extLst>
          </p:cNvPr>
          <p:cNvSpPr txBox="1"/>
          <p:nvPr/>
        </p:nvSpPr>
        <p:spPr>
          <a:xfrm>
            <a:off x="576806" y="1898972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Tropical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89208-4A2C-13EA-DB22-9F6DC0C6E1BF}"/>
              </a:ext>
            </a:extLst>
          </p:cNvPr>
          <p:cNvSpPr txBox="1"/>
          <p:nvPr/>
        </p:nvSpPr>
        <p:spPr>
          <a:xfrm>
            <a:off x="576806" y="2355773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Temperate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6BD242-55CF-3452-6BDC-AE5077368952}"/>
              </a:ext>
            </a:extLst>
          </p:cNvPr>
          <p:cNvSpPr txBox="1"/>
          <p:nvPr/>
        </p:nvSpPr>
        <p:spPr>
          <a:xfrm>
            <a:off x="576806" y="2605062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Subpolar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EB9AF7-953A-DED8-5F51-F5B5832102AC}"/>
              </a:ext>
            </a:extLst>
          </p:cNvPr>
          <p:cNvSpPr txBox="1"/>
          <p:nvPr/>
        </p:nvSpPr>
        <p:spPr>
          <a:xfrm>
            <a:off x="576806" y="2127373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Subtropical</a:t>
            </a:r>
          </a:p>
        </p:txBody>
      </p:sp>
    </p:spTree>
    <p:extLst>
      <p:ext uri="{BB962C8B-B14F-4D97-AF65-F5344CB8AC3E}">
        <p14:creationId xmlns:p14="http://schemas.microsoft.com/office/powerpoint/2010/main" val="1596322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4D0EFF97-6D4B-2421-F917-B47784106D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742"/>
          <a:stretch/>
        </p:blipFill>
        <p:spPr>
          <a:xfrm>
            <a:off x="366530" y="-1432624"/>
            <a:ext cx="5638800" cy="4819328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B626233F-22D4-5B68-BE8D-C58A66873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223" r="49899"/>
          <a:stretch/>
        </p:blipFill>
        <p:spPr>
          <a:xfrm>
            <a:off x="6096000" y="3588150"/>
            <a:ext cx="5519194" cy="2741753"/>
          </a:xfrm>
          <a:prstGeom prst="rect">
            <a:avLst/>
          </a:prstGeom>
        </p:spPr>
      </p:pic>
      <p:pic>
        <p:nvPicPr>
          <p:cNvPr id="13" name="Picture 12" descr="A map of the world&#10;&#10;Description automatically generated">
            <a:extLst>
              <a:ext uri="{FF2B5EF4-FFF2-40B4-BE49-F238E27FC236}">
                <a16:creationId xmlns:a16="http://schemas.microsoft.com/office/drawing/2014/main" id="{976C4BBD-8D5C-CD37-AB4D-6CBBD71475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" t="446" r="49794" b="49777"/>
          <a:stretch/>
        </p:blipFill>
        <p:spPr>
          <a:xfrm>
            <a:off x="6096000" y="528097"/>
            <a:ext cx="5519194" cy="2741753"/>
          </a:xfrm>
          <a:prstGeom prst="rect">
            <a:avLst/>
          </a:prstGeom>
        </p:spPr>
      </p:pic>
      <p:pic>
        <p:nvPicPr>
          <p:cNvPr id="14" name="Picture 13" descr="A map of the world&#10;&#10;Description automatically generated">
            <a:extLst>
              <a:ext uri="{FF2B5EF4-FFF2-40B4-BE49-F238E27FC236}">
                <a16:creationId xmlns:a16="http://schemas.microsoft.com/office/drawing/2014/main" id="{DB294B02-B3BC-1DB6-003C-6053CA172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363" t="223" r="-464" b="50000"/>
          <a:stretch/>
        </p:blipFill>
        <p:spPr>
          <a:xfrm>
            <a:off x="486136" y="3588151"/>
            <a:ext cx="5519194" cy="2741753"/>
          </a:xfrm>
          <a:prstGeom prst="rect">
            <a:avLst/>
          </a:prstGeom>
        </p:spPr>
      </p:pic>
      <p:pic>
        <p:nvPicPr>
          <p:cNvPr id="15" name="Picture 14" descr="A map of the world&#10;&#10;Description automatically generated">
            <a:extLst>
              <a:ext uri="{FF2B5EF4-FFF2-40B4-BE49-F238E27FC236}">
                <a16:creationId xmlns:a16="http://schemas.microsoft.com/office/drawing/2014/main" id="{7A8173EA-39EE-D344-AE39-613AD33BC4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83" t="62377" r="8454" b="19761"/>
          <a:stretch/>
        </p:blipFill>
        <p:spPr>
          <a:xfrm>
            <a:off x="1559723" y="6052146"/>
            <a:ext cx="1284790" cy="9838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B63AF36-3649-8AC2-B39A-5F9A48960AAD}"/>
              </a:ext>
            </a:extLst>
          </p:cNvPr>
          <p:cNvSpPr txBox="1"/>
          <p:nvPr/>
        </p:nvSpPr>
        <p:spPr>
          <a:xfrm>
            <a:off x="576806" y="1898972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Tropical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D89208-4A2C-13EA-DB22-9F6DC0C6E1BF}"/>
              </a:ext>
            </a:extLst>
          </p:cNvPr>
          <p:cNvSpPr txBox="1"/>
          <p:nvPr/>
        </p:nvSpPr>
        <p:spPr>
          <a:xfrm>
            <a:off x="576806" y="2355773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Temperate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6BD242-55CF-3452-6BDC-AE5077368952}"/>
              </a:ext>
            </a:extLst>
          </p:cNvPr>
          <p:cNvSpPr txBox="1"/>
          <p:nvPr/>
        </p:nvSpPr>
        <p:spPr>
          <a:xfrm>
            <a:off x="576806" y="2605062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Subpolar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EB9AF7-953A-DED8-5F51-F5B5832102AC}"/>
              </a:ext>
            </a:extLst>
          </p:cNvPr>
          <p:cNvSpPr txBox="1"/>
          <p:nvPr/>
        </p:nvSpPr>
        <p:spPr>
          <a:xfrm>
            <a:off x="576806" y="2127373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Subtropical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2EA2A3-4E3B-E26F-788D-5E450F382E59}"/>
              </a:ext>
            </a:extLst>
          </p:cNvPr>
          <p:cNvSpPr txBox="1"/>
          <p:nvPr/>
        </p:nvSpPr>
        <p:spPr>
          <a:xfrm>
            <a:off x="557301" y="2844285"/>
            <a:ext cx="1002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Polar</a:t>
            </a:r>
          </a:p>
        </p:txBody>
      </p:sp>
    </p:spTree>
    <p:extLst>
      <p:ext uri="{BB962C8B-B14F-4D97-AF65-F5344CB8AC3E}">
        <p14:creationId xmlns:p14="http://schemas.microsoft.com/office/powerpoint/2010/main" val="1860152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the world&#10;&#10;Description automatically generated">
            <a:extLst>
              <a:ext uri="{FF2B5EF4-FFF2-40B4-BE49-F238E27FC236}">
                <a16:creationId xmlns:a16="http://schemas.microsoft.com/office/drawing/2014/main" id="{C9C03978-F176-37C0-B441-9171F619A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23" y="542108"/>
            <a:ext cx="11281954" cy="56409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DEEC6D5-0304-7B71-82D9-504401A31988}"/>
              </a:ext>
            </a:extLst>
          </p:cNvPr>
          <p:cNvSpPr/>
          <p:nvPr/>
        </p:nvSpPr>
        <p:spPr>
          <a:xfrm>
            <a:off x="9405257" y="4014651"/>
            <a:ext cx="1454332" cy="1045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map of the world&#10;&#10;Description automatically generated">
            <a:extLst>
              <a:ext uri="{FF2B5EF4-FFF2-40B4-BE49-F238E27FC236}">
                <a16:creationId xmlns:a16="http://schemas.microsoft.com/office/drawing/2014/main" id="{E9CDEAB8-3F3D-33C7-497A-9BB4EAE21C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507" b="28378"/>
          <a:stretch/>
        </p:blipFill>
        <p:spPr>
          <a:xfrm>
            <a:off x="6096000" y="3346751"/>
            <a:ext cx="5638800" cy="283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61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B2F7BF6-0288-6911-34E1-89034A304D57}"/>
              </a:ext>
            </a:extLst>
          </p:cNvPr>
          <p:cNvGrpSpPr/>
          <p:nvPr/>
        </p:nvGrpSpPr>
        <p:grpSpPr>
          <a:xfrm>
            <a:off x="1882345" y="222422"/>
            <a:ext cx="8611064" cy="5894172"/>
            <a:chOff x="1894702" y="0"/>
            <a:chExt cx="8611064" cy="5894172"/>
          </a:xfrm>
        </p:grpSpPr>
        <p:pic>
          <p:nvPicPr>
            <p:cNvPr id="14" name="Picture 13" descr="A map of the world&#10;&#10;Description automatically generated">
              <a:extLst>
                <a:ext uri="{FF2B5EF4-FFF2-40B4-BE49-F238E27FC236}">
                  <a16:creationId xmlns:a16="http://schemas.microsoft.com/office/drawing/2014/main" id="{DCE45191-8F30-8FC6-3A84-B2BB914F2A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4955" b="35675"/>
            <a:stretch/>
          </p:blipFill>
          <p:spPr>
            <a:xfrm>
              <a:off x="1894702" y="0"/>
              <a:ext cx="8611064" cy="3793524"/>
            </a:xfrm>
            <a:prstGeom prst="rect">
              <a:avLst/>
            </a:prstGeom>
          </p:spPr>
        </p:pic>
        <p:pic>
          <p:nvPicPr>
            <p:cNvPr id="16" name="Picture 15" descr="A map of the world with different colored spots&#10;&#10;Description automatically generated">
              <a:extLst>
                <a:ext uri="{FF2B5EF4-FFF2-40B4-BE49-F238E27FC236}">
                  <a16:creationId xmlns:a16="http://schemas.microsoft.com/office/drawing/2014/main" id="{C9E5B819-AC4B-7066-EB29-9145CBD219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7159" b="28590"/>
            <a:stretch/>
          </p:blipFill>
          <p:spPr>
            <a:xfrm>
              <a:off x="2209803" y="3793524"/>
              <a:ext cx="7912023" cy="21006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922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DB23A-65DF-F339-0ED6-0ABF17C34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645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FIGURE 2: Latitudinal gradient pattern</a:t>
            </a:r>
          </a:p>
        </p:txBody>
      </p:sp>
    </p:spTree>
    <p:extLst>
      <p:ext uri="{BB962C8B-B14F-4D97-AF65-F5344CB8AC3E}">
        <p14:creationId xmlns:p14="http://schemas.microsoft.com/office/powerpoint/2010/main" val="3057217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26205</TotalTime>
  <Words>126</Words>
  <Application>Microsoft Macintosh PowerPoint</Application>
  <PresentationFormat>Widescreen</PresentationFormat>
  <Paragraphs>43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Plot prototypes</vt:lpstr>
      <vt:lpstr>PowerPoint Presentation</vt:lpstr>
      <vt:lpstr>PowerPoint Presentation</vt:lpstr>
      <vt:lpstr>FIGURE 1: Map of my points</vt:lpstr>
      <vt:lpstr>PowerPoint Presentation</vt:lpstr>
      <vt:lpstr>PowerPoint Presentation</vt:lpstr>
      <vt:lpstr>PowerPoint Presentation</vt:lpstr>
      <vt:lpstr>PowerPoint Presentation</vt:lpstr>
      <vt:lpstr>FIGURE 2: Latitudinal gradient pattern</vt:lpstr>
      <vt:lpstr>PowerPoint Presentation</vt:lpstr>
      <vt:lpstr>PowerPoint Presentation</vt:lpstr>
      <vt:lpstr>FIGURE 3: Specialization plot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Jory Griffith</dc:creator>
  <cp:lastModifiedBy>Jory Griffith</cp:lastModifiedBy>
  <cp:revision>14</cp:revision>
  <dcterms:created xsi:type="dcterms:W3CDTF">2023-10-25T20:23:20Z</dcterms:created>
  <dcterms:modified xsi:type="dcterms:W3CDTF">2023-11-22T18:59:24Z</dcterms:modified>
</cp:coreProperties>
</file>

<file path=docProps/thumbnail.jpeg>
</file>